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3" r:id="rId5"/>
    <p:sldId id="293" r:id="rId6"/>
    <p:sldId id="284" r:id="rId7"/>
    <p:sldId id="285" r:id="rId8"/>
    <p:sldId id="294" r:id="rId9"/>
    <p:sldId id="289" r:id="rId10"/>
    <p:sldId id="288" r:id="rId11"/>
    <p:sldId id="29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93930-D0F2-08B6-EC7A-AB25AF300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18ACA-2C21-E548-C439-49295BF92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D9019-862C-2644-A85D-DDA2349D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26F11-F8E2-44E6-9CC2-76E60F6B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5E4D9-455D-FD5F-2663-507EBF21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8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00A05-29B4-8161-35BE-9E365D0AF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C322E-E5AD-7237-5F9F-006F7B565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4C2E2-4A13-D312-8014-8165ABE14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F950F-011E-3B2A-8665-0DA2383B8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C3E56-02D4-19A4-79AC-F9584123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2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651684-D715-3103-AF35-56C823AC45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7A09C8-1E68-A789-6833-416928A2B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B8264-5CAB-BAEC-E73D-D15F91BA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58357-0AB2-1D0D-B89F-E1F6F5F3F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2C531-DEA0-2B4C-E9C8-F0AA6F2F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77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065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58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580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7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49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84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6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2D7B-0E31-7A7D-D497-A7E08D1F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7340F-B883-6326-B3C7-CCF1F3FFE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99632-52DE-EBC0-97C6-A453BFDA4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3E89D-FBCA-21BA-4FB9-0E7B13C62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13A93-AC8B-5BBA-C781-05B3F9EE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32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6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13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3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AB7B-FBFA-2532-46F6-C538F5FD7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D59F3-E2F2-4A76-AE40-90CB67D9F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49D02-A038-2AA2-C2CC-B4167AC3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F6A2B-9C55-A0AE-4B2F-21C4724B8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08DDD-DB50-FA2A-5F40-5CAE78B5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55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08E5-F41F-B0FD-084D-6221F2F0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C373A-5C76-4C40-FA8B-C6B17FFA9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D6156-4BBE-9781-333F-ED9E26C5D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A401B-A523-3045-5854-5A8DFBBB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1EAED-9576-55B2-C3F0-E643A3E4B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22063-D869-7A60-39B2-779DE9A8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47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6554-E321-D57C-CA44-3BD90F94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D7928-6F36-3EE8-BBC8-48189C0D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24D9D2-7BA9-1524-FF46-80BE4EE86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2872E-05C9-D63C-31E7-2F3313A08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18AED-517F-A266-6D66-9FC323266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235A5E-1D0D-4DF1-3752-D6974603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F142E9-599B-35BF-D748-36416C229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AC04B7-84AB-371B-2820-494E6ED7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2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B2BD8-AE0D-C774-027F-0AD666352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BEF03-4AEC-172A-5F9B-2FFD6235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A2D3D-6907-C220-7C56-18A899F77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C2A7D-004F-3A1E-786E-809AB1D65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7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5B6D5B-C617-6C3A-B6AB-59EAE088F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D3A1C-7FBC-E48D-F338-D63FF0E92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3F1BC-B3F4-6D6C-686A-2242705E0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14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DCD23-36FF-F49E-DFBA-646A76DD2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4888A-957F-4285-78EB-54E11AB6B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90486-9C47-1971-E95C-9D9413DAA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0350D-3158-C648-32FF-20A09AC45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A56C0-7135-351B-CC9A-DC1B92FDB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26F62-626A-2906-6864-6473F4574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F124-3A66-F003-8A60-F4ABF357B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A9C8B1-7E84-858A-1D71-7B9589B04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5E8D0-986B-AD74-45E5-9BE36BA6F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EABE7-3925-3981-EA97-F3908591C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804D6D-97A8-CF12-71CB-D66E5818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2781-4BEA-788C-EC2F-B4AA54A8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4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EBF4A4-DE58-7C0C-7A51-365DE255A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034C7-9583-C0AD-0575-79F7DCA3B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69E75-E919-0FAA-EAB7-A949514F6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B7D20-D7D6-4F43-A72D-7972420877D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B83EF-1D85-08BE-3F26-E283915AD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3DAF7-16CE-081D-1F5F-A6511DFCD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89BC9-8E78-495A-A826-8929A0B5C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0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38448F-AB0D-4FEE-81B2-C900805DF087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97E1E6-BD44-43F0-8485-0E81D2801C9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83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reference@lsuhsc.edu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sduffy@lsuhsc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ibguides.lsuhsc.edu/citationmanager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uhsc.edu/library/databases/cabells.aspx" TargetMode="External"/><Relationship Id="rId2" Type="http://schemas.openxmlformats.org/officeDocument/2006/relationships/hyperlink" Target="https://jane.biosemantics.org/index.php?structured=true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?otool=lsunolib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embase.com/search/quick?phase=continueToApp" TargetMode="External"/><Relationship Id="rId4" Type="http://schemas.openxmlformats.org/officeDocument/2006/relationships/hyperlink" Target="https://www.lsuhsc.edu/library/databases/wos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Introduction to EndNote 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Chandler Smith, MA (he/him)</a:t>
            </a:r>
          </a:p>
          <a:p>
            <a:r>
              <a:rPr lang="en-US" dirty="0"/>
              <a:t>Education Librarian &amp; allied health professions liaison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" y="66502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23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10F09-B3D6-EB74-AF19-F641277D2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E447D-72AC-4B9D-5078-082DAA29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9A6AA0-595B-9A27-1F30-ADD78002D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2AB6DC-7BFA-DA37-0C5A-4A9CB6035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39" y="1846263"/>
            <a:ext cx="7151247" cy="4022725"/>
          </a:xfrm>
        </p:spPr>
      </p:pic>
    </p:spTree>
    <p:extLst>
      <p:ext uri="{BB962C8B-B14F-4D97-AF65-F5344CB8AC3E}">
        <p14:creationId xmlns:p14="http://schemas.microsoft.com/office/powerpoint/2010/main" val="2541594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Library Contact info: </a:t>
            </a:r>
          </a:p>
          <a:p>
            <a:r>
              <a:rPr lang="en-US" sz="2200" dirty="0"/>
              <a:t>Email: </a:t>
            </a:r>
            <a:r>
              <a:rPr lang="en-US" sz="2200" dirty="0">
                <a:hlinkClick r:id="rId2"/>
              </a:rPr>
              <a:t>reference@lsuhsc.edu</a:t>
            </a:r>
            <a:r>
              <a:rPr lang="en-US" sz="2200" dirty="0"/>
              <a:t> </a:t>
            </a:r>
          </a:p>
          <a:p>
            <a:r>
              <a:rPr lang="en-US" sz="2200" dirty="0"/>
              <a:t>Phone: 504-568-6100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sp>
        <p:nvSpPr>
          <p:cNvPr id="6" name="Subtitle 10">
            <a:extLst>
              <a:ext uri="{FF2B5EF4-FFF2-40B4-BE49-F238E27FC236}">
                <a16:creationId xmlns:a16="http://schemas.microsoft.com/office/drawing/2014/main" id="{E2D68FBF-CECE-6987-4A73-E40EC3B35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183380" y="3748711"/>
            <a:ext cx="3886200" cy="1945234"/>
          </a:xfrm>
          <a:prstGeom prst="rect">
            <a:avLst/>
          </a:prstGeom>
          <a:solidFill>
            <a:srgbClr val="FFCC00"/>
          </a:solidFill>
          <a:ln>
            <a:solidFill>
              <a:srgbClr val="7030A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Arial"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/>
                <a:ea typeface="+mn-ea"/>
                <a:cs typeface="Calibri" panose="020F0502020204030204" pitchFamily="34" charset="0"/>
              </a:rPr>
              <a:t>Chandler Smith, Ma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/>
                <a:ea typeface="+mn-ea"/>
                <a:cs typeface="Calibri" panose="020F0502020204030204" pitchFamily="34" charset="0"/>
              </a:rPr>
              <a:t>Education Librarian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Arial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/>
                <a:ea typeface="+mn-ea"/>
                <a:cs typeface="Calibri" panose="020F0502020204030204" pitchFamily="34" charset="0"/>
              </a:rPr>
              <a:t>Allied Health Professions Liaison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csmi65@lsuhsc.edu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Calibri"/>
                <a:ea typeface="+mn-ea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4401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Where to find the EndNote 25 download/install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Live demo covering basic features and new features in EndNote 25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How to import citations from different databases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Using the EndNote 25 add-in for Microsoft Word/Google Docs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4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EndNote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What is it? </a:t>
            </a:r>
          </a:p>
          <a:p>
            <a:endParaRPr lang="en-US" sz="2200" dirty="0"/>
          </a:p>
          <a:p>
            <a:r>
              <a:rPr lang="en-US" sz="2200" dirty="0"/>
              <a:t>Software that allows you to organize your research, import references from databases, build a bibliography quickly, and share references with others </a:t>
            </a:r>
          </a:p>
          <a:p>
            <a:endParaRPr lang="en-US" sz="2200" dirty="0"/>
          </a:p>
          <a:p>
            <a:r>
              <a:rPr lang="en-US" sz="2200" dirty="0"/>
              <a:t>Databases have files (typically a .RIS file) you can import into your citation manager</a:t>
            </a:r>
          </a:p>
          <a:p>
            <a:endParaRPr lang="en-US" sz="2200" dirty="0"/>
          </a:p>
          <a:p>
            <a:r>
              <a:rPr lang="en-US" sz="2200" dirty="0">
                <a:hlinkClick r:id="rId2"/>
              </a:rPr>
              <a:t>https://libguides.lsuhsc.edu/citationmanagers</a:t>
            </a:r>
            <a:endParaRPr lang="en-US" sz="2200" dirty="0"/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0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1FF00-5876-1AB9-4D38-741DF79B6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F5428-BC79-5691-85E4-3451D2CDB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Citation Managers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40F65-DED5-D95C-F677-A7018FC42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/>
              <a:t>Other popular citation management software: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RefWorks (to be rebranded as EndNote Fusion on October 6, 2026) – the Libraries also offer this citation manager!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Zotero </a:t>
            </a:r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CF1D0-0CD1-8F97-40C5-8CDE6083E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38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Accessing EndNote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911" y="2923041"/>
            <a:ext cx="3481926" cy="3115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Access via Library’s website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Can be found multiple places on our website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pic>
        <p:nvPicPr>
          <p:cNvPr id="9" name="Picture 8" descr="LSU Health New Orleans Libraries website homepage">
            <a:extLst>
              <a:ext uri="{FF2B5EF4-FFF2-40B4-BE49-F238E27FC236}">
                <a16:creationId xmlns:a16="http://schemas.microsoft.com/office/drawing/2014/main" id="{6776A833-2F23-D1BB-F679-65F434D2F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213" y="2064773"/>
            <a:ext cx="7419643" cy="3504943"/>
          </a:xfrm>
          <a:prstGeom prst="rect">
            <a:avLst/>
          </a:prstGeom>
        </p:spPr>
      </p:pic>
      <p:pic>
        <p:nvPicPr>
          <p:cNvPr id="10" name="Picture 9" descr="red circle around &quot;popular links&quot; menu on the LSU Health New Orleans library menu">
            <a:extLst>
              <a:ext uri="{FF2B5EF4-FFF2-40B4-BE49-F238E27FC236}">
                <a16:creationId xmlns:a16="http://schemas.microsoft.com/office/drawing/2014/main" id="{3CFA627B-0290-A4D7-5E12-F0D946C7B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204" y="2128528"/>
            <a:ext cx="993734" cy="280440"/>
          </a:xfrm>
          <a:prstGeom prst="rect">
            <a:avLst/>
          </a:prstGeom>
        </p:spPr>
      </p:pic>
      <p:pic>
        <p:nvPicPr>
          <p:cNvPr id="11" name="Picture 10" descr="red circle around &quot;databases&quot; on the LSU Health New Orleans Library homepage">
            <a:extLst>
              <a:ext uri="{FF2B5EF4-FFF2-40B4-BE49-F238E27FC236}">
                <a16:creationId xmlns:a16="http://schemas.microsoft.com/office/drawing/2014/main" id="{C21270A9-CB8E-808E-5679-0795409D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352" y="3831214"/>
            <a:ext cx="1830629" cy="66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7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06096-0929-F5BA-68B9-F1F2D0C1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4307C-A16B-4DAF-1DAA-DF2DA83D8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to Access EndNote 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41348-7D5F-1426-0702-5B5F69CA8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3368666"/>
            <a:ext cx="3521373" cy="21048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Available under “popular resources” or under “E” in the A-Z list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1755FD-E83A-0EA0-FF2B-0171F3D1E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pic>
        <p:nvPicPr>
          <p:cNvPr id="8" name="Picture 7" descr="LSU Health New Orleans libraries databases webpage with EndNote circled in red">
            <a:extLst>
              <a:ext uri="{FF2B5EF4-FFF2-40B4-BE49-F238E27FC236}">
                <a16:creationId xmlns:a16="http://schemas.microsoft.com/office/drawing/2014/main" id="{2F038947-CCE0-1126-DEEA-86C7CF198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53" y="2246902"/>
            <a:ext cx="7377477" cy="30990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75047-3D4A-D186-1943-2E404EC9C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9118" y="5010248"/>
            <a:ext cx="976546" cy="266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41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E55FC-DEED-64F1-F1B4-F2D480B98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DA82-47CE-0723-F6A4-B8BB32A6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New Features in EndNote 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89719-4AB4-C7F7-0673-02C8CB02B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020824"/>
            <a:ext cx="10201445" cy="3452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Find a journal feature - other resources for this are </a:t>
            </a:r>
            <a:r>
              <a:rPr lang="en-US" sz="2200" dirty="0">
                <a:hlinkClick r:id="rId2"/>
              </a:rPr>
              <a:t>JANE</a:t>
            </a:r>
            <a:r>
              <a:rPr lang="en-US" sz="2200" dirty="0"/>
              <a:t> (Journal/Author Name Estimator) and </a:t>
            </a:r>
            <a:r>
              <a:rPr lang="en-US" sz="2200" dirty="0">
                <a:hlinkClick r:id="rId3"/>
              </a:rPr>
              <a:t>Cabells</a:t>
            </a:r>
            <a:r>
              <a:rPr lang="en-US" sz="2200" dirty="0"/>
              <a:t> (reports for reputable journals/predatory publisher alerts)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AI powered summaries of papers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Summary panel redesign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AB5A05-C26D-FB88-549E-857D2EEDC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0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4408D-95CF-99B8-466A-761F48C6F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CB6A0-18CC-1A3B-139C-BEAF55457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Live Demo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F7CB2-839C-5382-E3DF-051A47B88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039700-D112-36A2-A382-B3D6FB806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Showing how to import references from various databases </a:t>
            </a:r>
          </a:p>
          <a:p>
            <a:endParaRPr lang="en-US" dirty="0"/>
          </a:p>
          <a:p>
            <a:r>
              <a:rPr lang="en-US" dirty="0"/>
              <a:t>Find duplicates</a:t>
            </a:r>
          </a:p>
          <a:p>
            <a:endParaRPr lang="en-US" dirty="0"/>
          </a:p>
          <a:p>
            <a:r>
              <a:rPr lang="en-US" dirty="0"/>
              <a:t>Create groups (aka folders) and add collaborators</a:t>
            </a:r>
          </a:p>
          <a:p>
            <a:endParaRPr lang="en-US" dirty="0"/>
          </a:p>
          <a:p>
            <a:r>
              <a:rPr lang="en-US" dirty="0"/>
              <a:t>Demonstrate the new find a journal and summarize paper features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Demonstrate Microsoft Word/Google Docs Add-In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7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7C5F8-3210-D34D-78DA-C4D2CB26A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301E-3730-81A3-F8A7-6477825D1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Importing Citations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1A36C-6D2B-74BE-BAE2-CFC8AAABF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" y="67627"/>
            <a:ext cx="1917122" cy="78105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5BB202-2B20-A093-D526-1E9F1297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PubMed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Web of Science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Embase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79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Custom 14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461D7C"/>
      </a:accent1>
      <a:accent2>
        <a:srgbClr val="FDD023"/>
      </a:accent2>
      <a:accent3>
        <a:srgbClr val="808080"/>
      </a:accent3>
      <a:accent4>
        <a:srgbClr val="5F5F5F"/>
      </a:accent4>
      <a:accent5>
        <a:srgbClr val="4D4D4D"/>
      </a:accent5>
      <a:accent6>
        <a:srgbClr val="5F5F5F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305</Words>
  <Application>Microsoft Macintosh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Retrospect</vt:lpstr>
      <vt:lpstr>Introduction to EndNote 25</vt:lpstr>
      <vt:lpstr>Objectives</vt:lpstr>
      <vt:lpstr>EndNote 25</vt:lpstr>
      <vt:lpstr>Other Citation Managers</vt:lpstr>
      <vt:lpstr>Accessing EndNote 25</vt:lpstr>
      <vt:lpstr>How to Access EndNote 25</vt:lpstr>
      <vt:lpstr>New Features in EndNote 25</vt:lpstr>
      <vt:lpstr>Live Demo</vt:lpstr>
      <vt:lpstr>Importing Citations</vt:lpstr>
      <vt:lpstr>Questions?</vt:lpstr>
      <vt:lpstr>Contact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RefWorks</dc:title>
  <dc:creator>Smith, Chandler D.</dc:creator>
  <cp:lastModifiedBy>Bealer, Rebecca</cp:lastModifiedBy>
  <cp:revision>27</cp:revision>
  <dcterms:created xsi:type="dcterms:W3CDTF">2024-01-30T17:11:31Z</dcterms:created>
  <dcterms:modified xsi:type="dcterms:W3CDTF">2026-08-19T20:29:20Z</dcterms:modified>
</cp:coreProperties>
</file>