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 id="2147483852" r:id="rId2"/>
  </p:sldMasterIdLst>
  <p:notesMasterIdLst>
    <p:notesMasterId r:id="rId30"/>
  </p:notesMasterIdLst>
  <p:sldIdLst>
    <p:sldId id="256" r:id="rId3"/>
    <p:sldId id="261" r:id="rId4"/>
    <p:sldId id="257" r:id="rId5"/>
    <p:sldId id="258" r:id="rId6"/>
    <p:sldId id="282" r:id="rId7"/>
    <p:sldId id="263" r:id="rId8"/>
    <p:sldId id="259" r:id="rId9"/>
    <p:sldId id="301" r:id="rId10"/>
    <p:sldId id="283" r:id="rId11"/>
    <p:sldId id="260" r:id="rId12"/>
    <p:sldId id="284" r:id="rId13"/>
    <p:sldId id="300" r:id="rId14"/>
    <p:sldId id="285" r:id="rId15"/>
    <p:sldId id="286" r:id="rId16"/>
    <p:sldId id="287" r:id="rId17"/>
    <p:sldId id="288" r:id="rId18"/>
    <p:sldId id="289" r:id="rId19"/>
    <p:sldId id="290" r:id="rId20"/>
    <p:sldId id="291" r:id="rId21"/>
    <p:sldId id="292" r:id="rId22"/>
    <p:sldId id="293" r:id="rId23"/>
    <p:sldId id="294" r:id="rId24"/>
    <p:sldId id="295" r:id="rId25"/>
    <p:sldId id="296" r:id="rId26"/>
    <p:sldId id="297" r:id="rId27"/>
    <p:sldId id="298" r:id="rId28"/>
    <p:sldId id="299" r:id="rId29"/>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66"/>
    <a:srgbClr val="FCEBC0"/>
    <a:srgbClr val="FBE5AF"/>
    <a:srgbClr val="FAE09E"/>
    <a:srgbClr val="ADE7F9"/>
    <a:srgbClr val="D5EB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6091" autoAdjust="0"/>
  </p:normalViewPr>
  <p:slideViewPr>
    <p:cSldViewPr snapToGrid="0">
      <p:cViewPr varScale="1">
        <p:scale>
          <a:sx n="92" d="100"/>
          <a:sy n="92" d="100"/>
        </p:scale>
        <p:origin x="1230" y="96"/>
      </p:cViewPr>
      <p:guideLst/>
    </p:cSldViewPr>
  </p:slideViewPr>
  <p:outlineViewPr>
    <p:cViewPr>
      <p:scale>
        <a:sx n="33" d="100"/>
        <a:sy n="33" d="100"/>
      </p:scale>
      <p:origin x="0" y="-829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B456221-962A-4984-A53A-066936D6ECE4}" type="datetimeFigureOut">
              <a:rPr lang="en-US" smtClean="0"/>
              <a:t>8/5/2026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6526B890-487D-4840-9C86-15EC6E545F51}" type="slidenum">
              <a:rPr lang="en-US" smtClean="0"/>
              <a:t>‹#›</a:t>
            </a:fld>
            <a:endParaRPr lang="en-US"/>
          </a:p>
        </p:txBody>
      </p:sp>
    </p:spTree>
    <p:extLst>
      <p:ext uri="{BB962C8B-B14F-4D97-AF65-F5344CB8AC3E}">
        <p14:creationId xmlns:p14="http://schemas.microsoft.com/office/powerpoint/2010/main" val="25453639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526B890-487D-4840-9C86-15EC6E545F51}" type="slidenum">
              <a:rPr lang="en-US" smtClean="0"/>
              <a:t>2</a:t>
            </a:fld>
            <a:endParaRPr lang="en-US"/>
          </a:p>
        </p:txBody>
      </p:sp>
    </p:spTree>
    <p:extLst>
      <p:ext uri="{BB962C8B-B14F-4D97-AF65-F5344CB8AC3E}">
        <p14:creationId xmlns:p14="http://schemas.microsoft.com/office/powerpoint/2010/main" val="42076316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526B890-487D-4840-9C86-15EC6E545F51}" type="slidenum">
              <a:rPr lang="en-US" smtClean="0"/>
              <a:t>4</a:t>
            </a:fld>
            <a:endParaRPr lang="en-US"/>
          </a:p>
        </p:txBody>
      </p:sp>
    </p:spTree>
    <p:extLst>
      <p:ext uri="{BB962C8B-B14F-4D97-AF65-F5344CB8AC3E}">
        <p14:creationId xmlns:p14="http://schemas.microsoft.com/office/powerpoint/2010/main" val="22629098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B3F22C-1339-51A6-9B7A-B976022282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B4E3DA-9404-A089-D8FF-38152D0946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2F9802-020A-5D5A-718E-49335552E15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5AAD8AA-72DE-71DA-26C9-69C7AE1A9588}"/>
              </a:ext>
            </a:extLst>
          </p:cNvPr>
          <p:cNvSpPr>
            <a:spLocks noGrp="1"/>
          </p:cNvSpPr>
          <p:nvPr>
            <p:ph type="sldNum" sz="quarter" idx="5"/>
          </p:nvPr>
        </p:nvSpPr>
        <p:spPr/>
        <p:txBody>
          <a:bodyPr/>
          <a:lstStyle/>
          <a:p>
            <a:fld id="{6526B890-487D-4840-9C86-15EC6E545F51}" type="slidenum">
              <a:rPr lang="en-US" smtClean="0"/>
              <a:t>5</a:t>
            </a:fld>
            <a:endParaRPr lang="en-US"/>
          </a:p>
        </p:txBody>
      </p:sp>
    </p:spTree>
    <p:extLst>
      <p:ext uri="{BB962C8B-B14F-4D97-AF65-F5344CB8AC3E}">
        <p14:creationId xmlns:p14="http://schemas.microsoft.com/office/powerpoint/2010/main" val="6955353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526B890-487D-4840-9C86-15EC6E545F5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937960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526B890-487D-4840-9C86-15EC6E545F5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315291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787CB4-9E54-79BE-5F4A-47072CB1E6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EF5F6F-F7F0-EFE5-36CB-8E9B279CDB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26CD74-3551-EB77-F20E-746BFE4DDB8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B58E1E6-8F1B-1B45-127A-987665B6990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526B890-487D-4840-9C86-15EC6E545F5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821249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561DDB-6CAC-B46D-EFD2-78BD8DD34F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2C810E-2FCE-5698-C142-C627E8FDBD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F205B7-3775-CE1D-ED38-F7453DCAA65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1E412D3-2590-ED7E-27E8-2230E064B52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526B890-487D-4840-9C86-15EC6E545F5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360403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534714-212C-2C36-5C2B-75B321B473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4EF61E-A323-EE82-8814-B8EE49573F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B548A9-28DB-6FAA-C952-852A685424D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F1F02C0-F265-D509-498F-4D169AEC016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526B890-487D-4840-9C86-15EC6E545F5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669052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B0C2147-041A-4D23-99A6-FE61E25A792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504909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5586B75A-687E-405C-8A0B-8D00578BA2C3}" type="datetimeFigureOut">
              <a:rPr lang="en-US" dirty="0"/>
              <a:pPr/>
              <a:t>8/5/2026</a:t>
            </a:fld>
            <a:endParaRPr lang="en-US" dirty="0"/>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en-US" dirty="0"/>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4E5243-F52A-4D37-9694-EB26C6C31910}" type="datetimeFigureOut">
              <a:rPr lang="en-US" dirty="0"/>
              <a:t>8/5/2026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A77B6E1-634A-48DC-9E8B-D894023267EF}" type="datetimeFigureOut">
              <a:rPr lang="en-US" dirty="0"/>
              <a:t>8/5/2026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5586B75A-687E-405C-8A0B-8D00578BA2C3}" type="datetimeFigureOut">
              <a:rPr lang="en-US" dirty="0"/>
              <a:pPr/>
              <a:t>8/5/2026</a:t>
            </a:fld>
            <a:endParaRPr lang="en-US" dirty="0"/>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en-US" dirty="0"/>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41779017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2D3E9E-A95C-48F2-B4BF-A71542E0BE9A}" type="datetimeFigureOut">
              <a:rPr lang="en-US" dirty="0"/>
              <a:t>8/5/2026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769661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8/5/2026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477825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12952B5-7A2F-4CC8-B7CE-9234E21C2837}" type="datetimeFigureOut">
              <a:rPr lang="en-US" dirty="0"/>
              <a:t>8/5/2026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6446780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E1DA07A-9201-4B4B-BAF2-015AFA30F520}" type="datetimeFigureOut">
              <a:rPr lang="en-US" dirty="0"/>
              <a:t>8/5/2026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4846798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3D7E00A-486F-4252-8B1D-E32645521F49}" type="datetimeFigureOut">
              <a:rPr lang="en-US" dirty="0"/>
              <a:t>8/5/2026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0462490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DF5F92-E675-4B36-9A60-69A962A68675}" type="datetimeFigureOut">
              <a:rPr lang="en-US" dirty="0"/>
              <a:t>8/5/2026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5492338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5" name="Date Placeholder 4"/>
          <p:cNvSpPr>
            <a:spLocks noGrp="1"/>
          </p:cNvSpPr>
          <p:nvPr>
            <p:ph type="dt" sz="half" idx="10"/>
          </p:nvPr>
        </p:nvSpPr>
        <p:spPr/>
        <p:txBody>
          <a:bodyPr/>
          <a:lstStyle/>
          <a:p>
            <a:fld id="{AF6E2C9B-5FA2-460D-9BE7-B0812FC2A6FF}" type="datetimeFigureOut">
              <a:rPr lang="en-US" dirty="0"/>
              <a:t>8/5/2026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2404209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2D3E9E-A95C-48F2-B4BF-A71542E0BE9A}" type="datetimeFigureOut">
              <a:rPr lang="en-US" dirty="0"/>
              <a:t>8/5/2026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5586B75A-687E-405C-8A0B-8D00578BA2C3}" type="datetimeFigureOut">
              <a:rPr lang="en-US" dirty="0"/>
              <a:pPr/>
              <a:t>8/5/2026</a:t>
            </a:fld>
            <a:endParaRPr lang="en-US" dirty="0"/>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n-US" dirty="0"/>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3660091939"/>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4E5243-F52A-4D37-9694-EB26C6C31910}" type="datetimeFigureOut">
              <a:rPr lang="en-US" dirty="0"/>
              <a:t>8/5/2026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9528416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A77B6E1-634A-48DC-9E8B-D894023267EF}" type="datetimeFigureOut">
              <a:rPr lang="en-US" dirty="0"/>
              <a:t>8/5/2026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0188626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8/5/2026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12952B5-7A2F-4CC8-B7CE-9234E21C2837}" type="datetimeFigureOut">
              <a:rPr lang="en-US" dirty="0"/>
              <a:t>8/5/2026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E1DA07A-9201-4B4B-BAF2-015AFA30F520}" type="datetimeFigureOut">
              <a:rPr lang="en-US" dirty="0"/>
              <a:t>8/5/2026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3D7E00A-486F-4252-8B1D-E32645521F49}" type="datetimeFigureOut">
              <a:rPr lang="en-US" dirty="0"/>
              <a:t>8/5/2026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DF5F92-E675-4B36-9A60-69A962A68675}" type="datetimeFigureOut">
              <a:rPr lang="en-US" dirty="0"/>
              <a:t>8/5/2026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5" name="Date Placeholder 4"/>
          <p:cNvSpPr>
            <a:spLocks noGrp="1"/>
          </p:cNvSpPr>
          <p:nvPr>
            <p:ph type="dt" sz="half" idx="10"/>
          </p:nvPr>
        </p:nvSpPr>
        <p:spPr/>
        <p:txBody>
          <a:bodyPr/>
          <a:lstStyle/>
          <a:p>
            <a:fld id="{AF6E2C9B-5FA2-460D-9BE7-B0812FC2A6FF}" type="datetimeFigureOut">
              <a:rPr lang="en-US" dirty="0"/>
              <a:t>8/5/2026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5586B75A-687E-405C-8A0B-8D00578BA2C3}" type="datetimeFigureOut">
              <a:rPr lang="en-US" dirty="0"/>
              <a:pPr/>
              <a:t>8/5/2026</a:t>
            </a:fld>
            <a:endParaRPr lang="en-US" dirty="0"/>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n-US" dirty="0"/>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4FAB73BC-B049-4115-A692-8D63A059BFB8}" type="slidenum">
              <a:rPr lang="en-US" dirty="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5EB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5586B75A-687E-405C-8A0B-8D00578BA2C3}" type="datetimeFigureOut">
              <a:rPr lang="en-US" dirty="0"/>
              <a:pPr/>
              <a:t>8/5/2026</a:t>
            </a:fld>
            <a:endParaRPr lang="en-US" dirty="0"/>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en-US" dirty="0"/>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5586B75A-687E-405C-8A0B-8D00578BA2C3}" type="datetimeFigureOut">
              <a:rPr lang="en-US" dirty="0"/>
              <a:pPr/>
              <a:t>8/5/2026</a:t>
            </a:fld>
            <a:endParaRPr lang="en-US" dirty="0"/>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en-US" dirty="0"/>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2946012861"/>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sldNum="0" hdr="0" ftr="0" dt="0"/>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rmarye@lsuhsc.edu" TargetMode="External"/><Relationship Id="rId2" Type="http://schemas.openxmlformats.org/officeDocument/2006/relationships/hyperlink" Target="mailto:sduffy@lsuhsc.edu" TargetMode="Externa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image" Target="../media/image23.pn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3.xml"/><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41.png"/><Relationship Id="rId4" Type="http://schemas.openxmlformats.org/officeDocument/2006/relationships/image" Target="../media/image40.png"/></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43.png"/></Relationships>
</file>

<file path=ppt/slides/_rels/slide27.xml.rels><?xml version="1.0" encoding="UTF-8" standalone="yes"?>
<Relationships xmlns="http://schemas.openxmlformats.org/package/2006/relationships"><Relationship Id="rId8" Type="http://schemas.openxmlformats.org/officeDocument/2006/relationships/hyperlink" Target="mailto:rmarye@lsuhsc.edu" TargetMode="External"/><Relationship Id="rId3" Type="http://schemas.openxmlformats.org/officeDocument/2006/relationships/image" Target="../media/image44.png"/><Relationship Id="rId7" Type="http://schemas.openxmlformats.org/officeDocument/2006/relationships/hyperlink" Target="mailto:sduffy@lsuhsc.edu" TargetMode="External"/><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hyperlink" Target="http://www.lsuhsc.edu/library/" TargetMode="External"/><Relationship Id="rId5" Type="http://schemas.openxmlformats.org/officeDocument/2006/relationships/image" Target="../media/image46.png"/><Relationship Id="rId4" Type="http://schemas.openxmlformats.org/officeDocument/2006/relationships/image" Target="../media/image45.png"/><Relationship Id="rId9"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lsuhsc.edu/library/databases/ebsco.aspx"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hyperlink" Target="https://www.lsuhsc.edu/library/databases/libkeynomad.aspx" TargetMode="Externa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D5EB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27846-2766-CE7E-D1DB-052731795E3C}"/>
              </a:ext>
            </a:extLst>
          </p:cNvPr>
          <p:cNvSpPr>
            <a:spLocks noGrp="1"/>
          </p:cNvSpPr>
          <p:nvPr>
            <p:ph type="ctrTitle"/>
          </p:nvPr>
        </p:nvSpPr>
        <p:spPr>
          <a:xfrm>
            <a:off x="666550" y="76200"/>
            <a:ext cx="10782300" cy="3352800"/>
          </a:xfrm>
        </p:spPr>
        <p:txBody>
          <a:bodyPr/>
          <a:lstStyle/>
          <a:p>
            <a:pPr algn="ctr"/>
            <a:r>
              <a:rPr lang="en-US" sz="6600" b="1" dirty="0">
                <a:solidFill>
                  <a:schemeClr val="tx1"/>
                </a:solidFill>
              </a:rPr>
              <a:t>Meet the New CINAHL &amp; EBSCO Databases Search Page</a:t>
            </a:r>
            <a:r>
              <a:rPr lang="en-US" sz="6000" dirty="0">
                <a:solidFill>
                  <a:schemeClr val="tx1"/>
                </a:solidFill>
              </a:rPr>
              <a:t>:</a:t>
            </a:r>
            <a:r>
              <a:rPr lang="en-US" sz="6000" dirty="0">
                <a:solidFill>
                  <a:schemeClr val="tx1"/>
                </a:solidFill>
                <a:latin typeface="Calibri" panose="020F0502020204030204" pitchFamily="34" charset="0"/>
                <a:cs typeface="Calibri" panose="020F0502020204030204" pitchFamily="34" charset="0"/>
              </a:rPr>
              <a:t> </a:t>
            </a:r>
            <a:br>
              <a:rPr lang="en-US" sz="6000" dirty="0">
                <a:solidFill>
                  <a:schemeClr val="tx1"/>
                </a:solidFill>
                <a:latin typeface="Calibri" panose="020F0502020204030204" pitchFamily="34" charset="0"/>
                <a:cs typeface="Calibri" panose="020F0502020204030204" pitchFamily="34" charset="0"/>
              </a:rPr>
            </a:br>
            <a:r>
              <a:rPr lang="en-US" sz="6000" dirty="0">
                <a:solidFill>
                  <a:schemeClr val="tx1"/>
                </a:solidFill>
                <a:latin typeface="Calibri" panose="020F0502020204030204" pitchFamily="34" charset="0"/>
                <a:cs typeface="Calibri" panose="020F0502020204030204" pitchFamily="34" charset="0"/>
              </a:rPr>
              <a:t>Here’s what's changed…this year!</a:t>
            </a:r>
          </a:p>
        </p:txBody>
      </p:sp>
      <p:sp>
        <p:nvSpPr>
          <p:cNvPr id="4" name="TextBox 3">
            <a:extLst>
              <a:ext uri="{FF2B5EF4-FFF2-40B4-BE49-F238E27FC236}">
                <a16:creationId xmlns:a16="http://schemas.microsoft.com/office/drawing/2014/main" id="{0A5B2915-55F6-326C-F848-730C8F0E4203}"/>
              </a:ext>
            </a:extLst>
          </p:cNvPr>
          <p:cNvSpPr txBox="1"/>
          <p:nvPr/>
        </p:nvSpPr>
        <p:spPr>
          <a:xfrm>
            <a:off x="685800" y="3997393"/>
            <a:ext cx="3109940" cy="1015663"/>
          </a:xfrm>
          <a:prstGeom prst="rect">
            <a:avLst/>
          </a:prstGeom>
          <a:noFill/>
        </p:spPr>
        <p:txBody>
          <a:bodyPr wrap="square" rtlCol="0">
            <a:spAutoFit/>
          </a:bodyPr>
          <a:lstStyle/>
          <a:p>
            <a:pPr algn="l">
              <a:lnSpc>
                <a:spcPct val="100000"/>
              </a:lnSpc>
            </a:pPr>
            <a:r>
              <a:rPr lang="en-US" sz="2000" dirty="0">
                <a:latin typeface="Calibri" panose="020F0502020204030204" pitchFamily="34" charset="0"/>
                <a:cs typeface="Calibri" panose="020F0502020204030204" pitchFamily="34" charset="0"/>
              </a:rPr>
              <a:t>Sharon Duffy</a:t>
            </a:r>
          </a:p>
          <a:p>
            <a:pPr algn="l">
              <a:lnSpc>
                <a:spcPct val="100000"/>
              </a:lnSpc>
            </a:pPr>
            <a:r>
              <a:rPr lang="en-US" sz="2000" dirty="0">
                <a:latin typeface="Calibri" panose="020F0502020204030204" pitchFamily="34" charset="0"/>
                <a:cs typeface="Calibri" panose="020F0502020204030204" pitchFamily="34" charset="0"/>
              </a:rPr>
              <a:t>Research Services Librarian</a:t>
            </a:r>
          </a:p>
          <a:p>
            <a:pPr algn="l">
              <a:lnSpc>
                <a:spcPct val="100000"/>
              </a:lnSpc>
            </a:pPr>
            <a:r>
              <a:rPr lang="en-US" sz="2000" dirty="0">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sduffy@lsuhsc.edu</a:t>
            </a:r>
            <a:endParaRPr lang="en-US" sz="2000"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8A742104-6436-F4FE-BDBE-1E79FF4348AF}"/>
              </a:ext>
            </a:extLst>
          </p:cNvPr>
          <p:cNvSpPr txBox="1"/>
          <p:nvPr/>
        </p:nvSpPr>
        <p:spPr>
          <a:xfrm>
            <a:off x="4326506" y="3997821"/>
            <a:ext cx="3109940" cy="1015663"/>
          </a:xfrm>
          <a:prstGeom prst="rect">
            <a:avLst/>
          </a:prstGeom>
          <a:noFill/>
        </p:spPr>
        <p:txBody>
          <a:bodyPr wrap="square" rtlCol="0">
            <a:spAutoFit/>
          </a:bodyPr>
          <a:lstStyle/>
          <a:p>
            <a:pPr algn="l">
              <a:lnSpc>
                <a:spcPct val="100000"/>
              </a:lnSpc>
            </a:pPr>
            <a:r>
              <a:rPr lang="en-US" sz="2000" dirty="0">
                <a:solidFill>
                  <a:schemeClr val="tx1"/>
                </a:solidFill>
                <a:latin typeface="Calibri" panose="020F0502020204030204" pitchFamily="34" charset="0"/>
                <a:cs typeface="Calibri" panose="020F0502020204030204" pitchFamily="34" charset="0"/>
              </a:rPr>
              <a:t>Rowan Marye</a:t>
            </a:r>
          </a:p>
          <a:p>
            <a:pPr algn="l">
              <a:lnSpc>
                <a:spcPct val="100000"/>
              </a:lnSpc>
            </a:pPr>
            <a:r>
              <a:rPr lang="en-US" sz="2000" dirty="0">
                <a:solidFill>
                  <a:schemeClr val="tx1"/>
                </a:solidFill>
                <a:latin typeface="Calibri" panose="020F0502020204030204" pitchFamily="34" charset="0"/>
                <a:cs typeface="Calibri" panose="020F0502020204030204" pitchFamily="34" charset="0"/>
              </a:rPr>
              <a:t>Public Services Librarian</a:t>
            </a:r>
          </a:p>
          <a:p>
            <a:pPr algn="l">
              <a:lnSpc>
                <a:spcPct val="100000"/>
              </a:lnSpc>
            </a:pPr>
            <a:r>
              <a:rPr lang="en-US" sz="2000" dirty="0">
                <a:solidFill>
                  <a:schemeClr val="tx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rmarye@lsuhsc.edu</a:t>
            </a:r>
            <a:r>
              <a:rPr lang="en-US" sz="2000" dirty="0">
                <a:solidFill>
                  <a:schemeClr val="tx1"/>
                </a:solidFill>
                <a:latin typeface="Calibri" panose="020F0502020204030204" pitchFamily="34" charset="0"/>
                <a:cs typeface="Calibri" panose="020F0502020204030204" pitchFamily="34" charset="0"/>
              </a:rPr>
              <a:t>	</a:t>
            </a:r>
          </a:p>
        </p:txBody>
      </p:sp>
      <p:sp>
        <p:nvSpPr>
          <p:cNvPr id="9" name="Date Placeholder 8">
            <a:extLst>
              <a:ext uri="{FF2B5EF4-FFF2-40B4-BE49-F238E27FC236}">
                <a16:creationId xmlns:a16="http://schemas.microsoft.com/office/drawing/2014/main" id="{0BF4F7E3-0666-A1AF-BEA4-E94F5DCFB9C6}"/>
              </a:ext>
            </a:extLst>
          </p:cNvPr>
          <p:cNvSpPr>
            <a:spLocks noGrp="1"/>
          </p:cNvSpPr>
          <p:nvPr>
            <p:ph type="dt" sz="half" idx="10"/>
          </p:nvPr>
        </p:nvSpPr>
        <p:spPr>
          <a:xfrm>
            <a:off x="685800" y="6412447"/>
            <a:ext cx="926184" cy="228600"/>
          </a:xfrm>
        </p:spPr>
        <p:txBody>
          <a:bodyPr/>
          <a:lstStyle/>
          <a:p>
            <a:r>
              <a:rPr lang="en-US" sz="1400" b="1" dirty="0">
                <a:solidFill>
                  <a:schemeClr val="tx1">
                    <a:alpha val="80000"/>
                  </a:schemeClr>
                </a:solidFill>
              </a:rPr>
              <a:t>July 2026</a:t>
            </a:r>
          </a:p>
        </p:txBody>
      </p:sp>
      <p:pic>
        <p:nvPicPr>
          <p:cNvPr id="3" name="Picture 2" descr="LSU Health New Orleans Division of Libraries logo">
            <a:extLst>
              <a:ext uri="{FF2B5EF4-FFF2-40B4-BE49-F238E27FC236}">
                <a16:creationId xmlns:a16="http://schemas.microsoft.com/office/drawing/2014/main" id="{4518843D-1ECC-4943-4553-8B431BA811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0342" y="6021511"/>
            <a:ext cx="1866162" cy="760289"/>
          </a:xfrm>
          <a:prstGeom prst="rect">
            <a:avLst/>
          </a:prstGeom>
          <a:noFill/>
        </p:spPr>
      </p:pic>
    </p:spTree>
    <p:extLst>
      <p:ext uri="{BB962C8B-B14F-4D97-AF65-F5344CB8AC3E}">
        <p14:creationId xmlns:p14="http://schemas.microsoft.com/office/powerpoint/2010/main" val="8570208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9465D-B358-6445-A736-2A8D116271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7632AF-66AC-50CA-53FF-221C2CF3EA4A}"/>
              </a:ext>
            </a:extLst>
          </p:cNvPr>
          <p:cNvSpPr>
            <a:spLocks noGrp="1"/>
          </p:cNvSpPr>
          <p:nvPr>
            <p:ph type="title"/>
          </p:nvPr>
        </p:nvSpPr>
        <p:spPr>
          <a:xfrm>
            <a:off x="636442" y="176060"/>
            <a:ext cx="10772775" cy="1351404"/>
          </a:xfrm>
        </p:spPr>
        <p:txBody>
          <a:bodyPr/>
          <a:lstStyle/>
          <a:p>
            <a:r>
              <a:rPr lang="en-US" dirty="0">
                <a:solidFill>
                  <a:schemeClr val="tx1"/>
                </a:solidFill>
              </a:rPr>
              <a:t>Results Page Pagination</a:t>
            </a:r>
          </a:p>
        </p:txBody>
      </p:sp>
      <p:sp>
        <p:nvSpPr>
          <p:cNvPr id="3" name="Content Placeholder 2">
            <a:extLst>
              <a:ext uri="{FF2B5EF4-FFF2-40B4-BE49-F238E27FC236}">
                <a16:creationId xmlns:a16="http://schemas.microsoft.com/office/drawing/2014/main" id="{6C28783A-035B-AC6C-E26F-727E526634E8}"/>
              </a:ext>
            </a:extLst>
          </p:cNvPr>
          <p:cNvSpPr>
            <a:spLocks noGrp="1"/>
          </p:cNvSpPr>
          <p:nvPr>
            <p:ph idx="1"/>
          </p:nvPr>
        </p:nvSpPr>
        <p:spPr>
          <a:xfrm>
            <a:off x="182003" y="3418163"/>
            <a:ext cx="3945377" cy="884279"/>
          </a:xfrm>
          <a:solidFill>
            <a:srgbClr val="FCEBC0"/>
          </a:solidFill>
          <a:ln>
            <a:solidFill>
              <a:schemeClr val="tx1"/>
            </a:solidFill>
          </a:ln>
        </p:spPr>
        <p:txBody>
          <a:bodyPr>
            <a:normAutofit/>
          </a:bodyPr>
          <a:lstStyle/>
          <a:p>
            <a:pPr marL="0" indent="0">
              <a:buNone/>
            </a:pPr>
            <a:r>
              <a:rPr lang="en-US" dirty="0">
                <a:latin typeface="Calibri" panose="020F0502020204030204" pitchFamily="34" charset="0"/>
                <a:cs typeface="Calibri" panose="020F0502020204030204" pitchFamily="34" charset="0"/>
              </a:rPr>
              <a:t>Paginated results allow you to quickly jump in results list</a:t>
            </a:r>
          </a:p>
          <a:p>
            <a:pPr marL="0" indent="0">
              <a:buNone/>
            </a:pPr>
            <a:endParaRPr lang="en-US" dirty="0">
              <a:latin typeface="Calibri" panose="020F0502020204030204" pitchFamily="34" charset="0"/>
              <a:cs typeface="Calibri" panose="020F0502020204030204" pitchFamily="34" charset="0"/>
            </a:endParaRPr>
          </a:p>
          <a:p>
            <a:pPr marL="0" indent="0">
              <a:buNone/>
            </a:pPr>
            <a:endParaRPr lang="en-US" dirty="0">
              <a:latin typeface="Calibri" panose="020F0502020204030204" pitchFamily="34" charset="0"/>
              <a:cs typeface="Calibri" panose="020F0502020204030204" pitchFamily="34" charset="0"/>
            </a:endParaRPr>
          </a:p>
          <a:p>
            <a:pPr marL="0" indent="0">
              <a:buNone/>
            </a:pPr>
            <a:endParaRPr lang="en-US" dirty="0">
              <a:latin typeface="Calibri" panose="020F0502020204030204" pitchFamily="34" charset="0"/>
              <a:cs typeface="Calibri" panose="020F0502020204030204" pitchFamily="34" charset="0"/>
            </a:endParaRPr>
          </a:p>
        </p:txBody>
      </p:sp>
      <p:pic>
        <p:nvPicPr>
          <p:cNvPr id="6" name="Picture 5" descr="Screenshot of article result display">
            <a:extLst>
              <a:ext uri="{FF2B5EF4-FFF2-40B4-BE49-F238E27FC236}">
                <a16:creationId xmlns:a16="http://schemas.microsoft.com/office/drawing/2014/main" id="{BF43803D-3475-AC7A-07D0-419622C294A4}"/>
              </a:ext>
            </a:extLst>
          </p:cNvPr>
          <p:cNvPicPr>
            <a:picLocks noChangeAspect="1"/>
          </p:cNvPicPr>
          <p:nvPr/>
        </p:nvPicPr>
        <p:blipFill>
          <a:blip r:embed="rId2"/>
          <a:stretch>
            <a:fillRect/>
          </a:stretch>
        </p:blipFill>
        <p:spPr>
          <a:xfrm>
            <a:off x="4325680" y="2247345"/>
            <a:ext cx="7806437" cy="3225916"/>
          </a:xfrm>
          <a:prstGeom prst="rect">
            <a:avLst/>
          </a:prstGeom>
          <a:ln>
            <a:solidFill>
              <a:schemeClr val="tx1"/>
            </a:solidFill>
          </a:ln>
        </p:spPr>
      </p:pic>
      <p:sp>
        <p:nvSpPr>
          <p:cNvPr id="7" name="Rectangle 6">
            <a:extLst>
              <a:ext uri="{FF2B5EF4-FFF2-40B4-BE49-F238E27FC236}">
                <a16:creationId xmlns:a16="http://schemas.microsoft.com/office/drawing/2014/main" id="{F09448C6-69C3-89CA-5FCB-E55C56E2041B}"/>
              </a:ext>
              <a:ext uri="{C183D7F6-B498-43B3-948B-1728B52AA6E4}">
                <adec:decorative xmlns:adec="http://schemas.microsoft.com/office/drawing/2017/decorative" val="1"/>
              </a:ext>
            </a:extLst>
          </p:cNvPr>
          <p:cNvSpPr/>
          <p:nvPr/>
        </p:nvSpPr>
        <p:spPr>
          <a:xfrm>
            <a:off x="6733308" y="5020335"/>
            <a:ext cx="3252356" cy="341374"/>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B3940386-5F81-7B70-C358-A73F5301E07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20342" y="6021511"/>
            <a:ext cx="1866162" cy="760289"/>
          </a:xfrm>
          <a:prstGeom prst="rect">
            <a:avLst/>
          </a:prstGeom>
          <a:noFill/>
        </p:spPr>
      </p:pic>
    </p:spTree>
    <p:extLst>
      <p:ext uri="{BB962C8B-B14F-4D97-AF65-F5344CB8AC3E}">
        <p14:creationId xmlns:p14="http://schemas.microsoft.com/office/powerpoint/2010/main" val="7328312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14F56-925A-4BCF-4691-E24B92C95C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10AC06-B547-151E-88D8-AF19DD617855}"/>
              </a:ext>
            </a:extLst>
          </p:cNvPr>
          <p:cNvSpPr>
            <a:spLocks noGrp="1"/>
          </p:cNvSpPr>
          <p:nvPr>
            <p:ph type="title"/>
          </p:nvPr>
        </p:nvSpPr>
        <p:spPr>
          <a:xfrm>
            <a:off x="636442" y="176060"/>
            <a:ext cx="10772775" cy="1351404"/>
          </a:xfrm>
        </p:spPr>
        <p:txBody>
          <a:bodyPr/>
          <a:lstStyle/>
          <a:p>
            <a:r>
              <a:rPr lang="en-US" dirty="0">
                <a:solidFill>
                  <a:schemeClr val="tx1"/>
                </a:solidFill>
              </a:rPr>
              <a:t>Detailed Record Page </a:t>
            </a:r>
            <a:r>
              <a:rPr lang="en-US" dirty="0">
                <a:solidFill>
                  <a:srgbClr val="FF0000"/>
                </a:solidFill>
              </a:rPr>
              <a:t>Unchanged</a:t>
            </a:r>
          </a:p>
        </p:txBody>
      </p:sp>
      <p:sp>
        <p:nvSpPr>
          <p:cNvPr id="3" name="Content Placeholder 2">
            <a:extLst>
              <a:ext uri="{FF2B5EF4-FFF2-40B4-BE49-F238E27FC236}">
                <a16:creationId xmlns:a16="http://schemas.microsoft.com/office/drawing/2014/main" id="{6217C10B-5B8F-51FE-5BF2-B9472213B566}"/>
              </a:ext>
            </a:extLst>
          </p:cNvPr>
          <p:cNvSpPr>
            <a:spLocks noGrp="1"/>
          </p:cNvSpPr>
          <p:nvPr>
            <p:ph idx="1"/>
          </p:nvPr>
        </p:nvSpPr>
        <p:spPr>
          <a:xfrm>
            <a:off x="150830" y="2705700"/>
            <a:ext cx="3945377" cy="2767561"/>
          </a:xfrm>
          <a:solidFill>
            <a:srgbClr val="FCEBC0"/>
          </a:solidFill>
          <a:ln>
            <a:solidFill>
              <a:schemeClr val="tx1"/>
            </a:solidFill>
          </a:ln>
        </p:spPr>
        <p:txBody>
          <a:bodyPr>
            <a:normAutofit/>
          </a:bodyPr>
          <a:lstStyle/>
          <a:p>
            <a:pPr marL="0" indent="0">
              <a:buNone/>
            </a:pPr>
            <a:r>
              <a:rPr lang="en-US" dirty="0">
                <a:latin typeface="Calibri" panose="020F0502020204030204" pitchFamily="34" charset="0"/>
                <a:cs typeface="Calibri" panose="020F0502020204030204" pitchFamily="34" charset="0"/>
              </a:rPr>
              <a:t>Use Tools at top of record to: </a:t>
            </a:r>
          </a:p>
          <a:p>
            <a:pPr lvl="1">
              <a:buFont typeface="Arial" panose="020B0604020202020204" pitchFamily="34" charset="0"/>
              <a:buChar char="•"/>
            </a:pPr>
            <a:r>
              <a:rPr lang="en-US" dirty="0">
                <a:latin typeface="Calibri" panose="020F0502020204030204" pitchFamily="34" charset="0"/>
                <a:cs typeface="Calibri" panose="020F0502020204030204" pitchFamily="34" charset="0"/>
              </a:rPr>
              <a:t>Save article </a:t>
            </a:r>
          </a:p>
          <a:p>
            <a:pPr lvl="1">
              <a:buFont typeface="Arial" panose="020B0604020202020204" pitchFamily="34" charset="0"/>
              <a:buChar char="•"/>
            </a:pPr>
            <a:r>
              <a:rPr lang="en-US" dirty="0">
                <a:latin typeface="Calibri" panose="020F0502020204030204" pitchFamily="34" charset="0"/>
                <a:cs typeface="Calibri" panose="020F0502020204030204" pitchFamily="34" charset="0"/>
              </a:rPr>
              <a:t>Get citation and export</a:t>
            </a:r>
          </a:p>
          <a:p>
            <a:pPr lvl="1">
              <a:buFont typeface="Arial" panose="020B0604020202020204" pitchFamily="34" charset="0"/>
              <a:buChar char="•"/>
            </a:pPr>
            <a:r>
              <a:rPr lang="en-US" dirty="0">
                <a:latin typeface="Calibri" panose="020F0502020204030204" pitchFamily="34" charset="0"/>
                <a:cs typeface="Calibri" panose="020F0502020204030204" pitchFamily="34" charset="0"/>
              </a:rPr>
              <a:t>Add to Project </a:t>
            </a:r>
          </a:p>
          <a:p>
            <a:pPr lvl="1">
              <a:buFont typeface="Arial" panose="020B0604020202020204" pitchFamily="34" charset="0"/>
              <a:buChar char="•"/>
            </a:pPr>
            <a:r>
              <a:rPr lang="en-US" dirty="0">
                <a:latin typeface="Calibri" panose="020F0502020204030204" pitchFamily="34" charset="0"/>
                <a:cs typeface="Calibri" panose="020F0502020204030204" pitchFamily="34" charset="0"/>
              </a:rPr>
              <a:t>Share with a link or via email </a:t>
            </a:r>
          </a:p>
          <a:p>
            <a:pPr lvl="1">
              <a:buFont typeface="Arial" panose="020B0604020202020204" pitchFamily="34" charset="0"/>
              <a:buChar char="•"/>
            </a:pPr>
            <a:r>
              <a:rPr lang="en-US" dirty="0">
                <a:latin typeface="Calibri" panose="020F0502020204030204" pitchFamily="34" charset="0"/>
                <a:cs typeface="Calibri" panose="020F0502020204030204" pitchFamily="34" charset="0"/>
              </a:rPr>
              <a:t>Download the article</a:t>
            </a:r>
          </a:p>
          <a:p>
            <a:pPr marL="0" indent="0">
              <a:buNone/>
            </a:pPr>
            <a:endParaRPr lang="en-US" dirty="0">
              <a:latin typeface="Calibri" panose="020F0502020204030204" pitchFamily="34" charset="0"/>
              <a:cs typeface="Calibri" panose="020F0502020204030204" pitchFamily="34" charset="0"/>
            </a:endParaRPr>
          </a:p>
        </p:txBody>
      </p:sp>
      <p:pic>
        <p:nvPicPr>
          <p:cNvPr id="10" name="Picture 9" descr="Screenshot of basic search interface with red box showing tool bar for saving and sharing citation.">
            <a:extLst>
              <a:ext uri="{FF2B5EF4-FFF2-40B4-BE49-F238E27FC236}">
                <a16:creationId xmlns:a16="http://schemas.microsoft.com/office/drawing/2014/main" id="{FC0DFA5B-3E36-2646-62DA-BCA0B85600A3}"/>
              </a:ext>
            </a:extLst>
          </p:cNvPr>
          <p:cNvPicPr>
            <a:picLocks noChangeAspect="1"/>
          </p:cNvPicPr>
          <p:nvPr/>
        </p:nvPicPr>
        <p:blipFill>
          <a:blip r:embed="rId2"/>
          <a:stretch>
            <a:fillRect/>
          </a:stretch>
        </p:blipFill>
        <p:spPr>
          <a:xfrm>
            <a:off x="4250453" y="2157731"/>
            <a:ext cx="7790717" cy="3863501"/>
          </a:xfrm>
          <a:prstGeom prst="rect">
            <a:avLst/>
          </a:prstGeom>
          <a:ln w="12700">
            <a:solidFill>
              <a:schemeClr val="tx1"/>
            </a:solidFill>
          </a:ln>
        </p:spPr>
      </p:pic>
      <p:sp>
        <p:nvSpPr>
          <p:cNvPr id="7" name="Rectangle 6">
            <a:extLst>
              <a:ext uri="{FF2B5EF4-FFF2-40B4-BE49-F238E27FC236}">
                <a16:creationId xmlns:a16="http://schemas.microsoft.com/office/drawing/2014/main" id="{B119F747-E0DE-6E47-2112-36AA02FA9891}"/>
              </a:ext>
              <a:ext uri="{C183D7F6-B498-43B3-948B-1728B52AA6E4}">
                <adec:decorative xmlns:adec="http://schemas.microsoft.com/office/drawing/2017/decorative" val="1"/>
              </a:ext>
            </a:extLst>
          </p:cNvPr>
          <p:cNvSpPr/>
          <p:nvPr/>
        </p:nvSpPr>
        <p:spPr>
          <a:xfrm>
            <a:off x="9568205" y="2973326"/>
            <a:ext cx="1338607" cy="250640"/>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8E0441C-9283-CF08-013C-8A2186275B8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20342" y="6021511"/>
            <a:ext cx="1866162" cy="760289"/>
          </a:xfrm>
          <a:prstGeom prst="rect">
            <a:avLst/>
          </a:prstGeom>
          <a:noFill/>
        </p:spPr>
      </p:pic>
    </p:spTree>
    <p:extLst>
      <p:ext uri="{BB962C8B-B14F-4D97-AF65-F5344CB8AC3E}">
        <p14:creationId xmlns:p14="http://schemas.microsoft.com/office/powerpoint/2010/main" val="2609708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87AA8-2286-8013-5F32-6DBF30C8705A}"/>
              </a:ext>
            </a:extLst>
          </p:cNvPr>
          <p:cNvSpPr>
            <a:spLocks noGrp="1"/>
          </p:cNvSpPr>
          <p:nvPr>
            <p:ph type="title"/>
          </p:nvPr>
        </p:nvSpPr>
        <p:spPr/>
        <p:txBody>
          <a:bodyPr/>
          <a:lstStyle/>
          <a:p>
            <a:r>
              <a:rPr lang="en-US" dirty="0">
                <a:solidFill>
                  <a:schemeClr val="tx1"/>
                </a:solidFill>
              </a:rPr>
              <a:t>Questions?</a:t>
            </a:r>
          </a:p>
        </p:txBody>
      </p:sp>
      <p:sp>
        <p:nvSpPr>
          <p:cNvPr id="3" name="Text Placeholder 2">
            <a:extLst>
              <a:ext uri="{FF2B5EF4-FFF2-40B4-BE49-F238E27FC236}">
                <a16:creationId xmlns:a16="http://schemas.microsoft.com/office/drawing/2014/main" id="{CC2A6455-B259-6CE0-226A-DF3305E11E4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6877316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AACFF-84B4-90E2-4C9A-A7686A1E37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806A44-A9F8-FF5E-15C3-B3608B1266C5}"/>
              </a:ext>
            </a:extLst>
          </p:cNvPr>
          <p:cNvSpPr>
            <a:spLocks noGrp="1"/>
          </p:cNvSpPr>
          <p:nvPr>
            <p:ph type="title"/>
          </p:nvPr>
        </p:nvSpPr>
        <p:spPr>
          <a:xfrm>
            <a:off x="657224" y="499533"/>
            <a:ext cx="10772775" cy="1091142"/>
          </a:xfrm>
        </p:spPr>
        <p:txBody>
          <a:bodyPr/>
          <a:lstStyle/>
          <a:p>
            <a:r>
              <a:rPr lang="en-US" dirty="0"/>
              <a:t>Advanced Searching in  CINAHL</a:t>
            </a:r>
          </a:p>
        </p:txBody>
      </p:sp>
      <p:sp>
        <p:nvSpPr>
          <p:cNvPr id="3" name="Content Placeholder 2">
            <a:extLst>
              <a:ext uri="{FF2B5EF4-FFF2-40B4-BE49-F238E27FC236}">
                <a16:creationId xmlns:a16="http://schemas.microsoft.com/office/drawing/2014/main" id="{A09CE785-C9D8-05D6-0532-347E05A0283D}"/>
              </a:ext>
            </a:extLst>
          </p:cNvPr>
          <p:cNvSpPr>
            <a:spLocks noGrp="1"/>
          </p:cNvSpPr>
          <p:nvPr>
            <p:ph idx="1"/>
          </p:nvPr>
        </p:nvSpPr>
        <p:spPr>
          <a:xfrm>
            <a:off x="274459" y="1718267"/>
            <a:ext cx="3945377" cy="4640199"/>
          </a:xfrm>
          <a:solidFill>
            <a:schemeClr val="accent1">
              <a:lumMod val="40000"/>
              <a:lumOff val="60000"/>
            </a:schemeClr>
          </a:solidFill>
        </p:spPr>
        <p:txBody>
          <a:bodyPr>
            <a:normAutofit/>
          </a:bodyPr>
          <a:lstStyle/>
          <a:p>
            <a:pPr marL="0" indent="0">
              <a:buNone/>
            </a:pPr>
            <a:r>
              <a:rPr lang="en-US" dirty="0">
                <a:latin typeface="Calibri" panose="020F0502020204030204" pitchFamily="34" charset="0"/>
                <a:cs typeface="Calibri" panose="020F0502020204030204" pitchFamily="34" charset="0"/>
              </a:rPr>
              <a:t> </a:t>
            </a:r>
          </a:p>
          <a:p>
            <a:pPr>
              <a:buFont typeface="Wingdings" panose="05000000000000000000" pitchFamily="2" charset="2"/>
              <a:buChar char="§"/>
            </a:pPr>
            <a:r>
              <a:rPr lang="en-US" dirty="0">
                <a:latin typeface="Calibri" panose="020F0502020204030204" pitchFamily="34" charset="0"/>
                <a:cs typeface="Calibri" panose="020F0502020204030204" pitchFamily="34" charset="0"/>
              </a:rPr>
              <a:t>Using search options and filters</a:t>
            </a:r>
          </a:p>
          <a:p>
            <a:pPr>
              <a:buFont typeface="Wingdings" panose="05000000000000000000" pitchFamily="2" charset="2"/>
              <a:buChar char="§"/>
            </a:pPr>
            <a:endParaRPr lang="en-US" dirty="0">
              <a:latin typeface="Calibri" panose="020F0502020204030204" pitchFamily="34" charset="0"/>
              <a:cs typeface="Calibri" panose="020F0502020204030204" pitchFamily="34" charset="0"/>
            </a:endParaRPr>
          </a:p>
          <a:p>
            <a:pPr>
              <a:buFont typeface="Wingdings" panose="05000000000000000000" pitchFamily="2" charset="2"/>
              <a:buChar char="§"/>
            </a:pPr>
            <a:r>
              <a:rPr lang="en-US" dirty="0">
                <a:latin typeface="Calibri" panose="020F0502020204030204" pitchFamily="34" charset="0"/>
                <a:cs typeface="Calibri" panose="020F0502020204030204" pitchFamily="34" charset="0"/>
              </a:rPr>
              <a:t> Search History</a:t>
            </a:r>
          </a:p>
          <a:p>
            <a:pPr>
              <a:buFont typeface="Wingdings" panose="05000000000000000000" pitchFamily="2" charset="2"/>
              <a:buChar char="§"/>
            </a:pPr>
            <a:endParaRPr lang="en-US" dirty="0">
              <a:latin typeface="Calibri" panose="020F0502020204030204" pitchFamily="34" charset="0"/>
              <a:cs typeface="Calibri" panose="020F0502020204030204" pitchFamily="34" charset="0"/>
            </a:endParaRPr>
          </a:p>
          <a:p>
            <a:pPr>
              <a:buFont typeface="Wingdings" panose="05000000000000000000" pitchFamily="2" charset="2"/>
              <a:buChar char="§"/>
            </a:pPr>
            <a:r>
              <a:rPr lang="en-US" dirty="0">
                <a:latin typeface="Calibri" panose="020F0502020204030204" pitchFamily="34" charset="0"/>
                <a:cs typeface="Calibri" panose="020F0502020204030204" pitchFamily="34" charset="0"/>
              </a:rPr>
              <a:t> Combining terms with Boolean Operators</a:t>
            </a:r>
          </a:p>
          <a:p>
            <a:pPr>
              <a:buFont typeface="Wingdings" panose="05000000000000000000" pitchFamily="2" charset="2"/>
              <a:buChar char="§"/>
            </a:pPr>
            <a:endParaRPr lang="en-US" dirty="0">
              <a:latin typeface="Calibri" panose="020F0502020204030204" pitchFamily="34" charset="0"/>
              <a:cs typeface="Calibri" panose="020F0502020204030204" pitchFamily="34" charset="0"/>
            </a:endParaRPr>
          </a:p>
          <a:p>
            <a:pPr>
              <a:buFont typeface="Wingdings" panose="05000000000000000000" pitchFamily="2" charset="2"/>
              <a:buChar char="§"/>
            </a:pPr>
            <a:r>
              <a:rPr lang="en-US" dirty="0">
                <a:latin typeface="Calibri" panose="020F0502020204030204" pitchFamily="34" charset="0"/>
                <a:cs typeface="Calibri" panose="020F0502020204030204" pitchFamily="34" charset="0"/>
              </a:rPr>
              <a:t> Exporting results</a:t>
            </a:r>
          </a:p>
        </p:txBody>
      </p:sp>
      <p:pic>
        <p:nvPicPr>
          <p:cNvPr id="4" name="Picture 3" descr="LSU Health Libraries logo">
            <a:extLst>
              <a:ext uri="{FF2B5EF4-FFF2-40B4-BE49-F238E27FC236}">
                <a16:creationId xmlns:a16="http://schemas.microsoft.com/office/drawing/2014/main" id="{D4F2CDD0-94A8-4B16-CCB4-EF75468B04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20342" y="6021511"/>
            <a:ext cx="1866162" cy="760289"/>
          </a:xfrm>
          <a:prstGeom prst="rect">
            <a:avLst/>
          </a:prstGeom>
          <a:noFill/>
        </p:spPr>
      </p:pic>
      <p:pic>
        <p:nvPicPr>
          <p:cNvPr id="6" name="Picture 5" descr="Screenshot of Advanced search page">
            <a:extLst>
              <a:ext uri="{FF2B5EF4-FFF2-40B4-BE49-F238E27FC236}">
                <a16:creationId xmlns:a16="http://schemas.microsoft.com/office/drawing/2014/main" id="{545A6504-EC1F-BA14-CD62-27C78BCED6C0}"/>
              </a:ext>
            </a:extLst>
          </p:cNvPr>
          <p:cNvPicPr>
            <a:picLocks noChangeAspect="1"/>
          </p:cNvPicPr>
          <p:nvPr/>
        </p:nvPicPr>
        <p:blipFill>
          <a:blip r:embed="rId3"/>
          <a:stretch>
            <a:fillRect/>
          </a:stretch>
        </p:blipFill>
        <p:spPr>
          <a:xfrm>
            <a:off x="4520426" y="2234877"/>
            <a:ext cx="7239604" cy="3142431"/>
          </a:xfrm>
          <a:prstGeom prst="rect">
            <a:avLst/>
          </a:prstGeom>
        </p:spPr>
      </p:pic>
    </p:spTree>
    <p:extLst>
      <p:ext uri="{BB962C8B-B14F-4D97-AF65-F5344CB8AC3E}">
        <p14:creationId xmlns:p14="http://schemas.microsoft.com/office/powerpoint/2010/main" val="25071049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1FBF7-DA6C-BF11-6F22-22F8655DF0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CC69B1-2B33-7157-FEC6-D6DDE33A3853}"/>
              </a:ext>
            </a:extLst>
          </p:cNvPr>
          <p:cNvSpPr>
            <a:spLocks noGrp="1"/>
          </p:cNvSpPr>
          <p:nvPr>
            <p:ph type="title"/>
          </p:nvPr>
        </p:nvSpPr>
        <p:spPr>
          <a:xfrm>
            <a:off x="657224" y="499533"/>
            <a:ext cx="10772775" cy="1091142"/>
          </a:xfrm>
        </p:spPr>
        <p:txBody>
          <a:bodyPr/>
          <a:lstStyle/>
          <a:p>
            <a:r>
              <a:rPr lang="en-US" dirty="0"/>
              <a:t>Advanced Search</a:t>
            </a:r>
          </a:p>
        </p:txBody>
      </p:sp>
      <p:pic>
        <p:nvPicPr>
          <p:cNvPr id="7" name="Content Placeholder 6" descr="Screenshot of EBSCO search page">
            <a:extLst>
              <a:ext uri="{FF2B5EF4-FFF2-40B4-BE49-F238E27FC236}">
                <a16:creationId xmlns:a16="http://schemas.microsoft.com/office/drawing/2014/main" id="{0566CDF9-FC90-74AE-6500-6743E4098497}"/>
              </a:ext>
            </a:extLst>
          </p:cNvPr>
          <p:cNvPicPr>
            <a:picLocks noGrp="1" noChangeAspect="1"/>
          </p:cNvPicPr>
          <p:nvPr>
            <p:ph idx="1"/>
          </p:nvPr>
        </p:nvPicPr>
        <p:blipFill>
          <a:blip r:embed="rId2"/>
          <a:stretch>
            <a:fillRect/>
          </a:stretch>
        </p:blipFill>
        <p:spPr>
          <a:xfrm>
            <a:off x="885098" y="1700667"/>
            <a:ext cx="10421804" cy="2467319"/>
          </a:xfrm>
          <a:prstGeom prst="rect">
            <a:avLst/>
          </a:prstGeom>
        </p:spPr>
      </p:pic>
      <p:pic>
        <p:nvPicPr>
          <p:cNvPr id="4" name="Picture 3">
            <a:extLst>
              <a:ext uri="{FF2B5EF4-FFF2-40B4-BE49-F238E27FC236}">
                <a16:creationId xmlns:a16="http://schemas.microsoft.com/office/drawing/2014/main" id="{751DBC65-25BA-D8A5-E186-556F5E3B8B6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20342" y="6021511"/>
            <a:ext cx="1866162" cy="760289"/>
          </a:xfrm>
          <a:prstGeom prst="rect">
            <a:avLst/>
          </a:prstGeom>
          <a:noFill/>
        </p:spPr>
      </p:pic>
      <p:sp>
        <p:nvSpPr>
          <p:cNvPr id="12" name="Rectangle 11" descr="Inset of screenshot identifying the ebsco database being searched">
            <a:extLst>
              <a:ext uri="{FF2B5EF4-FFF2-40B4-BE49-F238E27FC236}">
                <a16:creationId xmlns:a16="http://schemas.microsoft.com/office/drawing/2014/main" id="{24F934EE-D76B-C529-F883-E7D3E3847649}"/>
              </a:ext>
            </a:extLst>
          </p:cNvPr>
          <p:cNvSpPr/>
          <p:nvPr/>
        </p:nvSpPr>
        <p:spPr>
          <a:xfrm>
            <a:off x="4007945" y="2222087"/>
            <a:ext cx="2088055" cy="41845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panose="020F0302020204030204"/>
              <a:ea typeface="+mn-ea"/>
              <a:cs typeface="+mn-cs"/>
            </a:endParaRPr>
          </a:p>
        </p:txBody>
      </p:sp>
      <p:sp>
        <p:nvSpPr>
          <p:cNvPr id="14" name="Rectangle 13" descr="Inset of screenshot of Advanced Search link">
            <a:extLst>
              <a:ext uri="{FF2B5EF4-FFF2-40B4-BE49-F238E27FC236}">
                <a16:creationId xmlns:a16="http://schemas.microsoft.com/office/drawing/2014/main" id="{DDDBFBC3-E7E9-5F4C-B867-D461716BD203}"/>
              </a:ext>
            </a:extLst>
          </p:cNvPr>
          <p:cNvSpPr/>
          <p:nvPr/>
        </p:nvSpPr>
        <p:spPr>
          <a:xfrm>
            <a:off x="9229122" y="2236643"/>
            <a:ext cx="1474048" cy="41845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panose="020F0302020204030204"/>
              <a:ea typeface="+mn-ea"/>
              <a:cs typeface="+mn-cs"/>
            </a:endParaRPr>
          </a:p>
        </p:txBody>
      </p:sp>
      <p:sp>
        <p:nvSpPr>
          <p:cNvPr id="16" name="Content Placeholder 2">
            <a:extLst>
              <a:ext uri="{FF2B5EF4-FFF2-40B4-BE49-F238E27FC236}">
                <a16:creationId xmlns:a16="http://schemas.microsoft.com/office/drawing/2014/main" id="{43EE0176-A58F-FC2D-AE01-FC7E3B899ABC}"/>
              </a:ext>
            </a:extLst>
          </p:cNvPr>
          <p:cNvSpPr txBox="1">
            <a:spLocks/>
          </p:cNvSpPr>
          <p:nvPr/>
        </p:nvSpPr>
        <p:spPr>
          <a:xfrm>
            <a:off x="424749" y="4650169"/>
            <a:ext cx="6255020" cy="1094658"/>
          </a:xfrm>
          <a:prstGeom prst="rect">
            <a:avLst/>
          </a:prstGeom>
          <a:solidFill>
            <a:schemeClr val="accent1">
              <a:lumMod val="40000"/>
              <a:lumOff val="60000"/>
            </a:schemeClr>
          </a:solidFill>
        </p:spPr>
        <p:txBody>
          <a:bodyPr vert="horz" lIns="91440" tIns="45720" rIns="91440" bIns="45720" rtlCol="0">
            <a:norm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marR="0" lvl="0" indent="0" algn="l" defTabSz="914400" rtl="0" eaLnBrk="1" fontAlgn="auto" latinLnBrk="0" hangingPunct="1">
              <a:lnSpc>
                <a:spcPct val="85000"/>
              </a:lnSpc>
              <a:spcBef>
                <a:spcPts val="1300"/>
              </a:spcBef>
              <a:spcAft>
                <a:spcPts val="0"/>
              </a:spcAft>
              <a:buClrTx/>
              <a:buSzTx/>
              <a:buFont typeface="Arial" pitchFamily="34" charset="0"/>
              <a:buNone/>
              <a:tabLst/>
              <a:defRPr/>
            </a:pPr>
            <a:r>
              <a:rPr kumimoji="0" lang="en-US" sz="2400" b="0" i="0" u="none" strike="noStrike" kern="1200" cap="none" spc="0" normalizeH="0" baseline="0" noProof="0" dirty="0">
                <a:ln>
                  <a:noFill/>
                </a:ln>
                <a:solidFill>
                  <a:prstClr val="black">
                    <a:lumMod val="85000"/>
                    <a:lumOff val="15000"/>
                  </a:prstClr>
                </a:solidFill>
                <a:effectLst/>
                <a:uLnTx/>
                <a:uFillTx/>
                <a:latin typeface="Calibri" panose="020F0502020204030204" pitchFamily="34" charset="0"/>
                <a:ea typeface="+mn-ea"/>
                <a:cs typeface="Calibri" panose="020F0502020204030204" pitchFamily="34" charset="0"/>
              </a:rPr>
              <a:t> To change databases, click on the current database about the search bar, then select the desired database from the full EBSCO list.</a:t>
            </a:r>
          </a:p>
        </p:txBody>
      </p:sp>
      <p:sp>
        <p:nvSpPr>
          <p:cNvPr id="18" name="Content Placeholder 2">
            <a:extLst>
              <a:ext uri="{FF2B5EF4-FFF2-40B4-BE49-F238E27FC236}">
                <a16:creationId xmlns:a16="http://schemas.microsoft.com/office/drawing/2014/main" id="{4BFA7E9C-AFFB-F0DB-7131-D5319958A5D7}"/>
              </a:ext>
            </a:extLst>
          </p:cNvPr>
          <p:cNvSpPr txBox="1">
            <a:spLocks/>
          </p:cNvSpPr>
          <p:nvPr/>
        </p:nvSpPr>
        <p:spPr>
          <a:xfrm>
            <a:off x="8177687" y="4532163"/>
            <a:ext cx="3811644" cy="665335"/>
          </a:xfrm>
          <a:prstGeom prst="rect">
            <a:avLst/>
          </a:prstGeom>
          <a:solidFill>
            <a:schemeClr val="accent1">
              <a:lumMod val="40000"/>
              <a:lumOff val="60000"/>
            </a:schemeClr>
          </a:solidFill>
        </p:spPr>
        <p:txBody>
          <a:bodyPr vert="horz" lIns="91440" tIns="45720" rIns="91440" bIns="45720" rtlCol="0">
            <a:normAutofit lnSpcReduction="10000"/>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marR="0" lvl="0" indent="0" algn="l" defTabSz="914400" rtl="0" eaLnBrk="1" fontAlgn="auto" latinLnBrk="0" hangingPunct="1">
              <a:lnSpc>
                <a:spcPct val="85000"/>
              </a:lnSpc>
              <a:spcBef>
                <a:spcPts val="1300"/>
              </a:spcBef>
              <a:spcAft>
                <a:spcPts val="0"/>
              </a:spcAft>
              <a:buClrTx/>
              <a:buSzTx/>
              <a:buFont typeface="Arial" pitchFamily="34" charset="0"/>
              <a:buNone/>
              <a:tabLst/>
              <a:defRPr/>
            </a:pPr>
            <a:r>
              <a:rPr kumimoji="0" lang="en-US" sz="2400" b="0" i="0" u="none" strike="noStrike" kern="1200" cap="none" spc="0" normalizeH="0" baseline="0" noProof="0" dirty="0">
                <a:ln>
                  <a:noFill/>
                </a:ln>
                <a:solidFill>
                  <a:prstClr val="black">
                    <a:lumMod val="85000"/>
                    <a:lumOff val="15000"/>
                  </a:prstClr>
                </a:solidFill>
                <a:effectLst/>
                <a:uLnTx/>
                <a:uFillTx/>
                <a:latin typeface="Calibri" panose="020F0502020204030204" pitchFamily="34" charset="0"/>
                <a:ea typeface="+mn-ea"/>
                <a:cs typeface="Calibri" panose="020F0502020204030204" pitchFamily="34" charset="0"/>
              </a:rPr>
              <a:t> To access Advanced Search options, click here.</a:t>
            </a:r>
          </a:p>
        </p:txBody>
      </p:sp>
      <p:cxnSp>
        <p:nvCxnSpPr>
          <p:cNvPr id="20" name="Straight Arrow Connector 19">
            <a:extLst>
              <a:ext uri="{FF2B5EF4-FFF2-40B4-BE49-F238E27FC236}">
                <a16:creationId xmlns:a16="http://schemas.microsoft.com/office/drawing/2014/main" id="{D0C096D5-F980-CF43-C119-E128D3D1F9AB}"/>
              </a:ext>
              <a:ext uri="{C183D7F6-B498-43B3-948B-1728B52AA6E4}">
                <adec:decorative xmlns:adec="http://schemas.microsoft.com/office/drawing/2017/decorative" val="1"/>
              </a:ext>
            </a:extLst>
          </p:cNvPr>
          <p:cNvCxnSpPr>
            <a:cxnSpLocks/>
          </p:cNvCxnSpPr>
          <p:nvPr/>
        </p:nvCxnSpPr>
        <p:spPr>
          <a:xfrm flipV="1">
            <a:off x="2899816" y="2695537"/>
            <a:ext cx="2088055" cy="1954632"/>
          </a:xfrm>
          <a:prstGeom prst="straightConnector1">
            <a:avLst/>
          </a:prstGeom>
          <a:ln w="28575">
            <a:solidFill>
              <a:srgbClr val="FF0000"/>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AFB24D7F-23C7-1822-3CB1-E7D8F53E1E42}"/>
              </a:ext>
              <a:ext uri="{C183D7F6-B498-43B3-948B-1728B52AA6E4}">
                <adec:decorative xmlns:adec="http://schemas.microsoft.com/office/drawing/2017/decorative" val="1"/>
              </a:ext>
            </a:extLst>
          </p:cNvPr>
          <p:cNvCxnSpPr>
            <a:cxnSpLocks/>
          </p:cNvCxnSpPr>
          <p:nvPr/>
        </p:nvCxnSpPr>
        <p:spPr>
          <a:xfrm flipH="1" flipV="1">
            <a:off x="9966146" y="2695537"/>
            <a:ext cx="308439" cy="1836626"/>
          </a:xfrm>
          <a:prstGeom prst="straightConnector1">
            <a:avLst/>
          </a:prstGeom>
          <a:ln w="28575">
            <a:solidFill>
              <a:srgbClr val="FF0000"/>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05936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Screenshot of Advanced Search page">
            <a:extLst>
              <a:ext uri="{FF2B5EF4-FFF2-40B4-BE49-F238E27FC236}">
                <a16:creationId xmlns:a16="http://schemas.microsoft.com/office/drawing/2014/main" id="{8AA3DD3A-2C10-4B8F-CFD9-8B48A66C323F}"/>
              </a:ext>
            </a:extLst>
          </p:cNvPr>
          <p:cNvPicPr>
            <a:picLocks noGrp="1" noChangeAspect="1"/>
          </p:cNvPicPr>
          <p:nvPr>
            <p:ph idx="1"/>
          </p:nvPr>
        </p:nvPicPr>
        <p:blipFill>
          <a:blip r:embed="rId2"/>
          <a:srcRect b="15625"/>
          <a:stretch>
            <a:fillRect/>
          </a:stretch>
        </p:blipFill>
        <p:spPr>
          <a:xfrm>
            <a:off x="1192339" y="1826240"/>
            <a:ext cx="10003562" cy="4824247"/>
          </a:xfrm>
          <a:prstGeom prst="rect">
            <a:avLst/>
          </a:prstGeom>
        </p:spPr>
      </p:pic>
      <p:sp>
        <p:nvSpPr>
          <p:cNvPr id="2" name="Title 1">
            <a:extLst>
              <a:ext uri="{FF2B5EF4-FFF2-40B4-BE49-F238E27FC236}">
                <a16:creationId xmlns:a16="http://schemas.microsoft.com/office/drawing/2014/main" id="{52240433-9793-FF3C-D61F-0A4D4A9B17B7}"/>
              </a:ext>
            </a:extLst>
          </p:cNvPr>
          <p:cNvSpPr>
            <a:spLocks noGrp="1"/>
          </p:cNvSpPr>
          <p:nvPr>
            <p:ph type="title"/>
          </p:nvPr>
        </p:nvSpPr>
        <p:spPr/>
        <p:txBody>
          <a:bodyPr/>
          <a:lstStyle/>
          <a:p>
            <a:r>
              <a:rPr lang="en-US" dirty="0"/>
              <a:t>Search Filters and Options</a:t>
            </a:r>
          </a:p>
        </p:txBody>
      </p:sp>
      <p:sp>
        <p:nvSpPr>
          <p:cNvPr id="6" name="Rectangle 5" descr="Inset of screenshot showing menu bar">
            <a:extLst>
              <a:ext uri="{FF2B5EF4-FFF2-40B4-BE49-F238E27FC236}">
                <a16:creationId xmlns:a16="http://schemas.microsoft.com/office/drawing/2014/main" id="{F0017480-0B48-4F37-4B2F-735DBBE78BB1}"/>
              </a:ext>
            </a:extLst>
          </p:cNvPr>
          <p:cNvSpPr/>
          <p:nvPr/>
        </p:nvSpPr>
        <p:spPr>
          <a:xfrm>
            <a:off x="1274036" y="4525336"/>
            <a:ext cx="4415630" cy="32537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panose="020F0302020204030204"/>
              <a:ea typeface="+mn-ea"/>
              <a:cs typeface="+mn-cs"/>
            </a:endParaRPr>
          </a:p>
        </p:txBody>
      </p:sp>
      <p:cxnSp>
        <p:nvCxnSpPr>
          <p:cNvPr id="8" name="Straight Arrow Connector 7">
            <a:extLst>
              <a:ext uri="{FF2B5EF4-FFF2-40B4-BE49-F238E27FC236}">
                <a16:creationId xmlns:a16="http://schemas.microsoft.com/office/drawing/2014/main" id="{8E985722-1190-23D9-F015-454092D4815D}"/>
              </a:ext>
              <a:ext uri="{C183D7F6-B498-43B3-948B-1728B52AA6E4}">
                <adec:decorative xmlns:adec="http://schemas.microsoft.com/office/drawing/2017/decorative" val="1"/>
              </a:ext>
            </a:extLst>
          </p:cNvPr>
          <p:cNvCxnSpPr>
            <a:cxnSpLocks/>
          </p:cNvCxnSpPr>
          <p:nvPr/>
        </p:nvCxnSpPr>
        <p:spPr>
          <a:xfrm>
            <a:off x="5578256" y="5630739"/>
            <a:ext cx="0" cy="1019748"/>
          </a:xfrm>
          <a:prstGeom prst="straightConnector1">
            <a:avLst/>
          </a:prstGeom>
          <a:ln w="762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98CB06B9-A408-6704-65BF-7F6321D61FF2}"/>
              </a:ext>
            </a:extLst>
          </p:cNvPr>
          <p:cNvSpPr txBox="1"/>
          <p:nvPr/>
        </p:nvSpPr>
        <p:spPr>
          <a:xfrm>
            <a:off x="5875429" y="4496505"/>
            <a:ext cx="5134708" cy="646331"/>
          </a:xfrm>
          <a:prstGeom prst="rect">
            <a:avLst/>
          </a:prstGeom>
          <a:solidFill>
            <a:schemeClr val="accent1">
              <a:lumMod val="40000"/>
              <a:lumOff val="60000"/>
            </a:schemeClr>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rPr>
              <a:t>Use these tabs to navigate between filters, search options, publications, and CINAHL Subject headings.</a:t>
            </a:r>
          </a:p>
        </p:txBody>
      </p:sp>
      <p:sp>
        <p:nvSpPr>
          <p:cNvPr id="11" name="TextBox 10">
            <a:extLst>
              <a:ext uri="{FF2B5EF4-FFF2-40B4-BE49-F238E27FC236}">
                <a16:creationId xmlns:a16="http://schemas.microsoft.com/office/drawing/2014/main" id="{C18A1387-4C70-DD0F-D1AB-DBA826D94FF7}"/>
              </a:ext>
            </a:extLst>
          </p:cNvPr>
          <p:cNvSpPr txBox="1"/>
          <p:nvPr/>
        </p:nvSpPr>
        <p:spPr>
          <a:xfrm>
            <a:off x="5770100" y="5952401"/>
            <a:ext cx="4335192" cy="369332"/>
          </a:xfrm>
          <a:prstGeom prst="rect">
            <a:avLst/>
          </a:prstGeom>
          <a:solidFill>
            <a:schemeClr val="accent1">
              <a:lumMod val="40000"/>
              <a:lumOff val="60000"/>
            </a:schemeClr>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rPr>
              <a:t>Scroll down for additional limits and options.</a:t>
            </a:r>
          </a:p>
        </p:txBody>
      </p:sp>
    </p:spTree>
    <p:extLst>
      <p:ext uri="{BB962C8B-B14F-4D97-AF65-F5344CB8AC3E}">
        <p14:creationId xmlns:p14="http://schemas.microsoft.com/office/powerpoint/2010/main" val="31805002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5347A-C87B-05E6-3E14-6B71F18B4D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0D8BD4-4884-A56B-9B96-A63020511B32}"/>
              </a:ext>
            </a:extLst>
          </p:cNvPr>
          <p:cNvSpPr>
            <a:spLocks noGrp="1"/>
          </p:cNvSpPr>
          <p:nvPr>
            <p:ph type="title"/>
          </p:nvPr>
        </p:nvSpPr>
        <p:spPr>
          <a:xfrm>
            <a:off x="4087801" y="183225"/>
            <a:ext cx="4288831" cy="1658198"/>
          </a:xfrm>
        </p:spPr>
        <p:txBody>
          <a:bodyPr/>
          <a:lstStyle/>
          <a:p>
            <a:pPr algn="ctr"/>
            <a:r>
              <a:rPr lang="en-US" dirty="0"/>
              <a:t>Search Filters</a:t>
            </a:r>
          </a:p>
        </p:txBody>
      </p:sp>
      <p:pic>
        <p:nvPicPr>
          <p:cNvPr id="4" name="Picture 3" descr="Screenshot of expanded filter list in advanced search">
            <a:extLst>
              <a:ext uri="{FF2B5EF4-FFF2-40B4-BE49-F238E27FC236}">
                <a16:creationId xmlns:a16="http://schemas.microsoft.com/office/drawing/2014/main" id="{35015A36-3A9E-40CB-F408-5DC2AA48588D}"/>
              </a:ext>
            </a:extLst>
          </p:cNvPr>
          <p:cNvPicPr>
            <a:picLocks noChangeAspect="1"/>
          </p:cNvPicPr>
          <p:nvPr/>
        </p:nvPicPr>
        <p:blipFill>
          <a:blip r:embed="rId3"/>
          <a:stretch>
            <a:fillRect/>
          </a:stretch>
        </p:blipFill>
        <p:spPr>
          <a:xfrm>
            <a:off x="850051" y="409135"/>
            <a:ext cx="2150129" cy="6206817"/>
          </a:xfrm>
          <a:prstGeom prst="rect">
            <a:avLst/>
          </a:prstGeom>
          <a:ln>
            <a:solidFill>
              <a:schemeClr val="tx2">
                <a:lumMod val="50000"/>
                <a:lumOff val="50000"/>
              </a:schemeClr>
            </a:solidFill>
          </a:ln>
        </p:spPr>
      </p:pic>
      <p:pic>
        <p:nvPicPr>
          <p:cNvPr id="7" name="Picture 6" descr="Screenshot of publication date filter">
            <a:extLst>
              <a:ext uri="{FF2B5EF4-FFF2-40B4-BE49-F238E27FC236}">
                <a16:creationId xmlns:a16="http://schemas.microsoft.com/office/drawing/2014/main" id="{290B20A6-DEA8-A7F3-4792-9312A20587CB}"/>
              </a:ext>
            </a:extLst>
          </p:cNvPr>
          <p:cNvPicPr>
            <a:picLocks noChangeAspect="1"/>
          </p:cNvPicPr>
          <p:nvPr/>
        </p:nvPicPr>
        <p:blipFill>
          <a:blip r:embed="rId4"/>
          <a:srcRect b="37245"/>
          <a:stretch>
            <a:fillRect/>
          </a:stretch>
        </p:blipFill>
        <p:spPr>
          <a:xfrm>
            <a:off x="3781809" y="2185667"/>
            <a:ext cx="4900814" cy="3702310"/>
          </a:xfrm>
          <a:prstGeom prst="rect">
            <a:avLst/>
          </a:prstGeom>
          <a:ln>
            <a:solidFill>
              <a:schemeClr val="tx2">
                <a:lumMod val="50000"/>
                <a:lumOff val="50000"/>
              </a:schemeClr>
            </a:solidFill>
          </a:ln>
        </p:spPr>
      </p:pic>
      <p:pic>
        <p:nvPicPr>
          <p:cNvPr id="8" name="Picture 7" descr="Screenshot of additional filters">
            <a:extLst>
              <a:ext uri="{FF2B5EF4-FFF2-40B4-BE49-F238E27FC236}">
                <a16:creationId xmlns:a16="http://schemas.microsoft.com/office/drawing/2014/main" id="{B8541F58-8349-E7CA-9116-508DB3F5FED2}"/>
              </a:ext>
            </a:extLst>
          </p:cNvPr>
          <p:cNvPicPr>
            <a:picLocks noChangeAspect="1"/>
          </p:cNvPicPr>
          <p:nvPr/>
        </p:nvPicPr>
        <p:blipFill>
          <a:blip r:embed="rId5"/>
          <a:stretch>
            <a:fillRect/>
          </a:stretch>
        </p:blipFill>
        <p:spPr>
          <a:xfrm>
            <a:off x="9464252" y="409135"/>
            <a:ext cx="2150129" cy="6206055"/>
          </a:xfrm>
          <a:prstGeom prst="rect">
            <a:avLst/>
          </a:prstGeom>
          <a:ln>
            <a:solidFill>
              <a:schemeClr val="tx2">
                <a:lumMod val="50000"/>
                <a:lumOff val="50000"/>
              </a:schemeClr>
            </a:solidFill>
          </a:ln>
        </p:spPr>
      </p:pic>
    </p:spTree>
    <p:extLst>
      <p:ext uri="{BB962C8B-B14F-4D97-AF65-F5344CB8AC3E}">
        <p14:creationId xmlns:p14="http://schemas.microsoft.com/office/powerpoint/2010/main" val="38537998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68B15-A6A8-BF84-AD3D-A3C5C6BDD395}"/>
              </a:ext>
            </a:extLst>
          </p:cNvPr>
          <p:cNvSpPr>
            <a:spLocks noGrp="1"/>
          </p:cNvSpPr>
          <p:nvPr>
            <p:ph type="title"/>
          </p:nvPr>
        </p:nvSpPr>
        <p:spPr>
          <a:xfrm>
            <a:off x="6344321" y="116666"/>
            <a:ext cx="4281543" cy="1238798"/>
          </a:xfrm>
        </p:spPr>
        <p:txBody>
          <a:bodyPr/>
          <a:lstStyle/>
          <a:p>
            <a:r>
              <a:rPr lang="en-US" dirty="0"/>
              <a:t>Search Options</a:t>
            </a:r>
          </a:p>
        </p:txBody>
      </p:sp>
      <p:pic>
        <p:nvPicPr>
          <p:cNvPr id="4" name="Picture 3" descr="Screenshot of Search options menu ">
            <a:extLst>
              <a:ext uri="{FF2B5EF4-FFF2-40B4-BE49-F238E27FC236}">
                <a16:creationId xmlns:a16="http://schemas.microsoft.com/office/drawing/2014/main" id="{9ECDE2D6-4F8D-642B-B1D8-3588D5EF9A2A}"/>
              </a:ext>
            </a:extLst>
          </p:cNvPr>
          <p:cNvPicPr>
            <a:picLocks noChangeAspect="1"/>
          </p:cNvPicPr>
          <p:nvPr/>
        </p:nvPicPr>
        <p:blipFill>
          <a:blip r:embed="rId2"/>
          <a:stretch>
            <a:fillRect/>
          </a:stretch>
        </p:blipFill>
        <p:spPr>
          <a:xfrm>
            <a:off x="665182" y="407436"/>
            <a:ext cx="4262085" cy="5190038"/>
          </a:xfrm>
          <a:prstGeom prst="rect">
            <a:avLst/>
          </a:prstGeom>
          <a:ln>
            <a:solidFill>
              <a:schemeClr val="tx2">
                <a:lumMod val="50000"/>
                <a:lumOff val="50000"/>
              </a:schemeClr>
            </a:solidFill>
          </a:ln>
        </p:spPr>
      </p:pic>
      <p:sp>
        <p:nvSpPr>
          <p:cNvPr id="12" name="TextBox 11">
            <a:extLst>
              <a:ext uri="{FF2B5EF4-FFF2-40B4-BE49-F238E27FC236}">
                <a16:creationId xmlns:a16="http://schemas.microsoft.com/office/drawing/2014/main" id="{B56BCEEC-5B49-6BC3-3367-C201365C2086}"/>
              </a:ext>
            </a:extLst>
          </p:cNvPr>
          <p:cNvSpPr txBox="1"/>
          <p:nvPr/>
        </p:nvSpPr>
        <p:spPr>
          <a:xfrm>
            <a:off x="1248383" y="5438353"/>
            <a:ext cx="3095681" cy="1200329"/>
          </a:xfrm>
          <a:prstGeom prst="rect">
            <a:avLst/>
          </a:prstGeom>
          <a:solidFill>
            <a:schemeClr val="bg2">
              <a:lumMod val="75000"/>
            </a:schemeClr>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Light" panose="020F0302020204030204"/>
                <a:ea typeface="+mn-ea"/>
                <a:cs typeface="+mn-cs"/>
              </a:rPr>
              <a:t>Note: </a:t>
            </a:r>
            <a:r>
              <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rPr>
              <a:t>Boolean Operators, Proximity Indicators, and Field Tags can be manually added for more complex searching.</a:t>
            </a:r>
          </a:p>
        </p:txBody>
      </p:sp>
      <p:sp>
        <p:nvSpPr>
          <p:cNvPr id="10" name="TextBox 9">
            <a:extLst>
              <a:ext uri="{FF2B5EF4-FFF2-40B4-BE49-F238E27FC236}">
                <a16:creationId xmlns:a16="http://schemas.microsoft.com/office/drawing/2014/main" id="{A42F383F-859E-3CF9-96DC-51C444AFE710}"/>
              </a:ext>
            </a:extLst>
          </p:cNvPr>
          <p:cNvSpPr txBox="1"/>
          <p:nvPr/>
        </p:nvSpPr>
        <p:spPr>
          <a:xfrm>
            <a:off x="5389580" y="1191037"/>
            <a:ext cx="6551407" cy="5447645"/>
          </a:xfrm>
          <a:prstGeom prst="rect">
            <a:avLst/>
          </a:prstGeom>
          <a:solidFill>
            <a:schemeClr val="accent1">
              <a:lumMod val="40000"/>
              <a:lumOff val="60000"/>
            </a:schemeClr>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Light" panose="020F0302020204030204"/>
                <a:ea typeface="+mn-ea"/>
                <a:cs typeface="+mn-cs"/>
              </a:rPr>
              <a:t>Search Modes: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prstClr val="black"/>
              </a:solidFill>
              <a:effectLst/>
              <a:uLnTx/>
              <a:uFillTx/>
              <a:latin typeface="Calibri Light" panose="020F03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Light" panose="020F0302020204030204"/>
                <a:ea typeface="+mn-ea"/>
                <a:cs typeface="+mn-cs"/>
              </a:rPr>
              <a:t>	Proximity</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Light" panose="020F0302020204030204"/>
                <a:ea typeface="+mn-ea"/>
                <a:cs typeface="+mn-cs"/>
              </a:rPr>
              <a:t>	Searches for terms in near proximity to each other. The default is 	within 3 words of each other.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Light" panose="020F0302020204030204"/>
                <a:ea typeface="+mn-ea"/>
                <a:cs typeface="+mn-cs"/>
              </a:rPr>
              <a:t>	Find all of my search terms</a:t>
            </a:r>
          </a:p>
          <a:p>
            <a:pPr marL="914400" marR="0" lvl="2"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Light" panose="020F0302020204030204"/>
                <a:ea typeface="+mn-ea"/>
                <a:cs typeface="+mn-cs"/>
              </a:rPr>
              <a:t>Automatically searches with the Boolean “AND” between any entered terms. This is the default mode.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Light" panose="020F0302020204030204"/>
                <a:ea typeface="+mn-ea"/>
                <a:cs typeface="+mn-cs"/>
              </a:rPr>
              <a:t>	Find any of my search terms</a:t>
            </a:r>
          </a:p>
          <a:p>
            <a:pPr marL="914400" marR="0" lvl="2"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Light" panose="020F0302020204030204"/>
                <a:ea typeface="+mn-ea"/>
                <a:cs typeface="+mn-cs"/>
              </a:rPr>
              <a:t>Automatically searches with the Boolean “OR” between any entered terms.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Light" panose="020F0302020204030204"/>
                <a:ea typeface="+mn-ea"/>
                <a:cs typeface="+mn-cs"/>
              </a:rPr>
              <a:t>	SmartText Searching</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Light" panose="020F0302020204030204"/>
                <a:ea typeface="+mn-ea"/>
                <a:cs typeface="+mn-cs"/>
              </a:rPr>
              <a:t>	Permits searching based on a large sample of text.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Light" panose="020F0302020204030204"/>
                <a:ea typeface="+mn-ea"/>
                <a:cs typeface="+mn-cs"/>
              </a:rPr>
              <a:t>	AI-assisted Search</a:t>
            </a:r>
          </a:p>
          <a:p>
            <a:pPr marL="914400" marR="0" lvl="2"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Light" panose="020F0302020204030204"/>
                <a:ea typeface="+mn-ea"/>
                <a:cs typeface="+mn-cs"/>
              </a:rPr>
              <a:t>NEW: Allows queries using everyday language using Natural Language Processing.</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Calibri Light" panose="020F03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Light" panose="020F0302020204030204"/>
                <a:ea typeface="+mn-ea"/>
                <a:cs typeface="+mn-cs"/>
              </a:rPr>
              <a:t>Expanders</a:t>
            </a:r>
            <a:r>
              <a:rPr kumimoji="0" lang="en-US" sz="2000" b="0" i="0" u="none" strike="noStrike" kern="1200" cap="none" spc="0" normalizeH="0" baseline="0" noProof="0" dirty="0">
                <a:ln>
                  <a:noFill/>
                </a:ln>
                <a:solidFill>
                  <a:prstClr val="black"/>
                </a:solidFill>
                <a:effectLst/>
                <a:uLnTx/>
                <a:uFillTx/>
                <a:latin typeface="Calibri Light" panose="020F030202020403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Light" panose="020F03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Light" panose="020F0302020204030204"/>
                <a:ea typeface="+mn-ea"/>
                <a:cs typeface="+mn-cs"/>
              </a:rPr>
              <a:t>These settings broaden the scope of a search by included related keywords or searching the full text of an article.</a:t>
            </a:r>
          </a:p>
        </p:txBody>
      </p:sp>
      <p:sp>
        <p:nvSpPr>
          <p:cNvPr id="3" name="Rectangle 2">
            <a:extLst>
              <a:ext uri="{FF2B5EF4-FFF2-40B4-BE49-F238E27FC236}">
                <a16:creationId xmlns:a16="http://schemas.microsoft.com/office/drawing/2014/main" id="{681D7F0D-47B9-1507-3433-CDE9E0AF6C80}"/>
              </a:ext>
              <a:ext uri="{C183D7F6-B498-43B3-948B-1728B52AA6E4}">
                <adec:decorative xmlns:adec="http://schemas.microsoft.com/office/drawing/2017/decorative" val="1"/>
              </a:ext>
            </a:extLst>
          </p:cNvPr>
          <p:cNvSpPr/>
          <p:nvPr/>
        </p:nvSpPr>
        <p:spPr>
          <a:xfrm>
            <a:off x="665182" y="2836190"/>
            <a:ext cx="1551076" cy="247973"/>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389743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86B016-8FFA-01DA-E8BC-5CAAA2C62F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E361C2-18DC-10D0-B3E3-86D32D654387}"/>
              </a:ext>
            </a:extLst>
          </p:cNvPr>
          <p:cNvSpPr>
            <a:spLocks noGrp="1"/>
          </p:cNvSpPr>
          <p:nvPr>
            <p:ph type="title"/>
          </p:nvPr>
        </p:nvSpPr>
        <p:spPr>
          <a:xfrm>
            <a:off x="452437" y="275159"/>
            <a:ext cx="5693058" cy="1865480"/>
          </a:xfrm>
        </p:spPr>
        <p:txBody>
          <a:bodyPr/>
          <a:lstStyle/>
          <a:p>
            <a:r>
              <a:rPr lang="en-US" dirty="0"/>
              <a:t>Browsing CINAHL Subject Headings</a:t>
            </a:r>
          </a:p>
        </p:txBody>
      </p:sp>
      <p:pic>
        <p:nvPicPr>
          <p:cNvPr id="10" name="Picture 9" descr="Screenshot of CINAHL headings search screen">
            <a:extLst>
              <a:ext uri="{FF2B5EF4-FFF2-40B4-BE49-F238E27FC236}">
                <a16:creationId xmlns:a16="http://schemas.microsoft.com/office/drawing/2014/main" id="{6D9803B8-8427-0A59-7AB2-E34DB0FBB8B0}"/>
              </a:ext>
            </a:extLst>
          </p:cNvPr>
          <p:cNvPicPr>
            <a:picLocks noChangeAspect="1"/>
          </p:cNvPicPr>
          <p:nvPr/>
        </p:nvPicPr>
        <p:blipFill>
          <a:blip r:embed="rId2"/>
          <a:stretch>
            <a:fillRect/>
          </a:stretch>
        </p:blipFill>
        <p:spPr>
          <a:xfrm>
            <a:off x="339511" y="2011415"/>
            <a:ext cx="5852927" cy="2366947"/>
          </a:xfrm>
          <a:prstGeom prst="rect">
            <a:avLst/>
          </a:prstGeom>
          <a:ln>
            <a:solidFill>
              <a:schemeClr val="tx2">
                <a:lumMod val="50000"/>
                <a:lumOff val="50000"/>
              </a:schemeClr>
            </a:solidFill>
          </a:ln>
        </p:spPr>
      </p:pic>
      <p:sp>
        <p:nvSpPr>
          <p:cNvPr id="16" name="TextBox 15">
            <a:extLst>
              <a:ext uri="{FF2B5EF4-FFF2-40B4-BE49-F238E27FC236}">
                <a16:creationId xmlns:a16="http://schemas.microsoft.com/office/drawing/2014/main" id="{B36C9B68-620E-B842-8318-E92B1BE8E61C}"/>
              </a:ext>
            </a:extLst>
          </p:cNvPr>
          <p:cNvSpPr txBox="1"/>
          <p:nvPr/>
        </p:nvSpPr>
        <p:spPr>
          <a:xfrm>
            <a:off x="488236" y="4683474"/>
            <a:ext cx="5555476" cy="1631216"/>
          </a:xfrm>
          <a:prstGeom prst="rect">
            <a:avLst/>
          </a:prstGeom>
          <a:solidFill>
            <a:schemeClr val="accent1">
              <a:lumMod val="40000"/>
              <a:lumOff val="60000"/>
            </a:schemeClr>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Light" panose="020F0302020204030204"/>
                <a:ea typeface="+mn-ea"/>
                <a:cs typeface="+mn-cs"/>
              </a:rPr>
              <a:t>CINAHL Subject Headings are the list of official terms used by the database to describe topics. They are assigned by the database based on article content. Selecting a term from the results will display an overview and a list of related headings. </a:t>
            </a:r>
          </a:p>
        </p:txBody>
      </p:sp>
      <p:pic>
        <p:nvPicPr>
          <p:cNvPr id="17" name="Picture 16" descr="Screenshot of expanded CINAHL heading">
            <a:extLst>
              <a:ext uri="{FF2B5EF4-FFF2-40B4-BE49-F238E27FC236}">
                <a16:creationId xmlns:a16="http://schemas.microsoft.com/office/drawing/2014/main" id="{1CF47DE9-6272-78F3-9BA9-147662D85160}"/>
              </a:ext>
            </a:extLst>
          </p:cNvPr>
          <p:cNvPicPr>
            <a:picLocks noChangeAspect="1"/>
          </p:cNvPicPr>
          <p:nvPr/>
        </p:nvPicPr>
        <p:blipFill>
          <a:blip r:embed="rId3"/>
          <a:stretch>
            <a:fillRect/>
          </a:stretch>
        </p:blipFill>
        <p:spPr>
          <a:xfrm>
            <a:off x="6358210" y="1487598"/>
            <a:ext cx="5494279" cy="4558200"/>
          </a:xfrm>
          <a:prstGeom prst="rect">
            <a:avLst/>
          </a:prstGeom>
          <a:ln>
            <a:solidFill>
              <a:schemeClr val="tx2">
                <a:lumMod val="50000"/>
                <a:lumOff val="50000"/>
              </a:schemeClr>
            </a:solidFill>
          </a:ln>
        </p:spPr>
      </p:pic>
    </p:spTree>
    <p:extLst>
      <p:ext uri="{BB962C8B-B14F-4D97-AF65-F5344CB8AC3E}">
        <p14:creationId xmlns:p14="http://schemas.microsoft.com/office/powerpoint/2010/main" val="35943653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A6588-34C9-8C1C-822F-4029CEC714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430082-33B1-F616-DECF-3E12D53C81D8}"/>
              </a:ext>
            </a:extLst>
          </p:cNvPr>
          <p:cNvSpPr>
            <a:spLocks noGrp="1"/>
          </p:cNvSpPr>
          <p:nvPr>
            <p:ph type="title"/>
          </p:nvPr>
        </p:nvSpPr>
        <p:spPr>
          <a:xfrm>
            <a:off x="401504" y="248178"/>
            <a:ext cx="5555476" cy="1658197"/>
          </a:xfrm>
        </p:spPr>
        <p:txBody>
          <a:bodyPr/>
          <a:lstStyle/>
          <a:p>
            <a:r>
              <a:rPr lang="en-US" dirty="0"/>
              <a:t>Using CINAHL Subject Headings</a:t>
            </a:r>
          </a:p>
        </p:txBody>
      </p:sp>
      <p:sp>
        <p:nvSpPr>
          <p:cNvPr id="4" name="TextBox 3">
            <a:extLst>
              <a:ext uri="{FF2B5EF4-FFF2-40B4-BE49-F238E27FC236}">
                <a16:creationId xmlns:a16="http://schemas.microsoft.com/office/drawing/2014/main" id="{3FFFED66-B5FA-58F0-128D-14B805587D53}"/>
              </a:ext>
            </a:extLst>
          </p:cNvPr>
          <p:cNvSpPr txBox="1"/>
          <p:nvPr/>
        </p:nvSpPr>
        <p:spPr>
          <a:xfrm>
            <a:off x="649828" y="2530691"/>
            <a:ext cx="4031012" cy="2246769"/>
          </a:xfrm>
          <a:prstGeom prst="rect">
            <a:avLst/>
          </a:prstGeom>
          <a:solidFill>
            <a:schemeClr val="accent1">
              <a:lumMod val="40000"/>
              <a:lumOff val="60000"/>
            </a:schemeClr>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Light" panose="020F0302020204030204"/>
                <a:ea typeface="+mn-ea"/>
                <a:cs typeface="+mn-cs"/>
              </a:rPr>
              <a:t>Clicking the checkbox beside an entry will display a brief descriptions and a list subheadings that can be searched in conjunction with your term.</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Light" panose="020F03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Light" panose="020F0302020204030204"/>
                <a:ea typeface="+mn-ea"/>
                <a:cs typeface="+mn-cs"/>
              </a:rPr>
              <a:t>You can click the arrow at the right of the row to hide or display this list.</a:t>
            </a:r>
          </a:p>
        </p:txBody>
      </p:sp>
      <p:sp>
        <p:nvSpPr>
          <p:cNvPr id="3" name="TextBox 2">
            <a:extLst>
              <a:ext uri="{FF2B5EF4-FFF2-40B4-BE49-F238E27FC236}">
                <a16:creationId xmlns:a16="http://schemas.microsoft.com/office/drawing/2014/main" id="{1C5B0AD0-0EE9-C9D9-5286-38A725463998}"/>
              </a:ext>
            </a:extLst>
          </p:cNvPr>
          <p:cNvSpPr txBox="1"/>
          <p:nvPr/>
        </p:nvSpPr>
        <p:spPr>
          <a:xfrm>
            <a:off x="998424" y="5629830"/>
            <a:ext cx="4031012" cy="707886"/>
          </a:xfrm>
          <a:prstGeom prst="rect">
            <a:avLst/>
          </a:prstGeom>
          <a:solidFill>
            <a:schemeClr val="accent1">
              <a:lumMod val="40000"/>
              <a:lumOff val="60000"/>
            </a:schemeClr>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Light" panose="020F0302020204030204"/>
                <a:ea typeface="+mn-ea"/>
                <a:cs typeface="+mn-cs"/>
              </a:rPr>
              <a:t>Click the + to see all narrower terms indexed beneath your term. </a:t>
            </a:r>
          </a:p>
        </p:txBody>
      </p:sp>
      <p:sp>
        <p:nvSpPr>
          <p:cNvPr id="12" name="TextBox 11">
            <a:extLst>
              <a:ext uri="{FF2B5EF4-FFF2-40B4-BE49-F238E27FC236}">
                <a16:creationId xmlns:a16="http://schemas.microsoft.com/office/drawing/2014/main" id="{D3F89D65-CBC4-C6B5-3C90-87FC66A26EA4}"/>
              </a:ext>
            </a:extLst>
          </p:cNvPr>
          <p:cNvSpPr txBox="1"/>
          <p:nvPr/>
        </p:nvSpPr>
        <p:spPr>
          <a:xfrm>
            <a:off x="6235020" y="217265"/>
            <a:ext cx="5555476" cy="707886"/>
          </a:xfrm>
          <a:prstGeom prst="rect">
            <a:avLst/>
          </a:prstGeom>
          <a:solidFill>
            <a:schemeClr val="accent1">
              <a:lumMod val="40000"/>
              <a:lumOff val="60000"/>
            </a:schemeClr>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Light" panose="020F0302020204030204"/>
                <a:ea typeface="+mn-ea"/>
                <a:cs typeface="+mn-cs"/>
              </a:rPr>
              <a:t>Scroll down to see the term in the full CINAHL subject “tree.” </a:t>
            </a:r>
          </a:p>
        </p:txBody>
      </p:sp>
      <p:pic>
        <p:nvPicPr>
          <p:cNvPr id="15" name="Picture 14" descr="Screenshot of expanded view of subheadings">
            <a:extLst>
              <a:ext uri="{FF2B5EF4-FFF2-40B4-BE49-F238E27FC236}">
                <a16:creationId xmlns:a16="http://schemas.microsoft.com/office/drawing/2014/main" id="{3729B8B7-EFEF-3479-BDDD-1BBD91A021F5}"/>
              </a:ext>
            </a:extLst>
          </p:cNvPr>
          <p:cNvPicPr>
            <a:picLocks noChangeAspect="1"/>
          </p:cNvPicPr>
          <p:nvPr/>
        </p:nvPicPr>
        <p:blipFill>
          <a:blip r:embed="rId2"/>
          <a:stretch>
            <a:fillRect/>
          </a:stretch>
        </p:blipFill>
        <p:spPr>
          <a:xfrm>
            <a:off x="6271885" y="1077276"/>
            <a:ext cx="5017500" cy="5377912"/>
          </a:xfrm>
          <a:prstGeom prst="rect">
            <a:avLst/>
          </a:prstGeom>
        </p:spPr>
      </p:pic>
      <p:sp>
        <p:nvSpPr>
          <p:cNvPr id="6" name="Rectangle 5">
            <a:extLst>
              <a:ext uri="{FF2B5EF4-FFF2-40B4-BE49-F238E27FC236}">
                <a16:creationId xmlns:a16="http://schemas.microsoft.com/office/drawing/2014/main" id="{F3569B20-0DE7-5C9D-25B5-6A166484B5EE}"/>
              </a:ext>
              <a:ext uri="{C183D7F6-B498-43B3-948B-1728B52AA6E4}">
                <adec:decorative xmlns:adec="http://schemas.microsoft.com/office/drawing/2017/decorative" val="1"/>
              </a:ext>
            </a:extLst>
          </p:cNvPr>
          <p:cNvSpPr/>
          <p:nvPr/>
        </p:nvSpPr>
        <p:spPr>
          <a:xfrm>
            <a:off x="6235020" y="1077276"/>
            <a:ext cx="362093" cy="33307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panose="020F0302020204030204"/>
              <a:ea typeface="+mn-ea"/>
              <a:cs typeface="+mn-cs"/>
            </a:endParaRPr>
          </a:p>
        </p:txBody>
      </p:sp>
      <p:sp>
        <p:nvSpPr>
          <p:cNvPr id="9" name="Rectangle 8">
            <a:extLst>
              <a:ext uri="{FF2B5EF4-FFF2-40B4-BE49-F238E27FC236}">
                <a16:creationId xmlns:a16="http://schemas.microsoft.com/office/drawing/2014/main" id="{DE873A0E-8AD4-10AF-7D54-40B964BDE35D}"/>
              </a:ext>
              <a:ext uri="{C183D7F6-B498-43B3-948B-1728B52AA6E4}">
                <adec:decorative xmlns:adec="http://schemas.microsoft.com/office/drawing/2017/decorative" val="1"/>
              </a:ext>
            </a:extLst>
          </p:cNvPr>
          <p:cNvSpPr/>
          <p:nvPr/>
        </p:nvSpPr>
        <p:spPr>
          <a:xfrm>
            <a:off x="6837338" y="4152525"/>
            <a:ext cx="1361265" cy="234766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panose="020F0302020204030204"/>
              <a:ea typeface="+mn-ea"/>
              <a:cs typeface="+mn-cs"/>
            </a:endParaRPr>
          </a:p>
        </p:txBody>
      </p:sp>
      <p:cxnSp>
        <p:nvCxnSpPr>
          <p:cNvPr id="11" name="Straight Arrow Connector 10">
            <a:extLst>
              <a:ext uri="{FF2B5EF4-FFF2-40B4-BE49-F238E27FC236}">
                <a16:creationId xmlns:a16="http://schemas.microsoft.com/office/drawing/2014/main" id="{8D2DFA6A-AE2E-2065-A9CD-13FA51E727BA}"/>
              </a:ext>
              <a:ext uri="{C183D7F6-B498-43B3-948B-1728B52AA6E4}">
                <adec:decorative xmlns:adec="http://schemas.microsoft.com/office/drawing/2017/decorative" val="1"/>
              </a:ext>
            </a:extLst>
          </p:cNvPr>
          <p:cNvCxnSpPr>
            <a:cxnSpLocks/>
          </p:cNvCxnSpPr>
          <p:nvPr/>
        </p:nvCxnSpPr>
        <p:spPr>
          <a:xfrm flipV="1">
            <a:off x="5050708" y="1410346"/>
            <a:ext cx="1786630" cy="4370378"/>
          </a:xfrm>
          <a:prstGeom prst="straightConnector1">
            <a:avLst/>
          </a:prstGeom>
          <a:ln w="28575">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A40F260E-9A69-255A-F452-56AE5A722437}"/>
              </a:ext>
              <a:ext uri="{C183D7F6-B498-43B3-948B-1728B52AA6E4}">
                <adec:decorative xmlns:adec="http://schemas.microsoft.com/office/drawing/2017/decorative" val="1"/>
              </a:ext>
            </a:extLst>
          </p:cNvPr>
          <p:cNvCxnSpPr>
            <a:cxnSpLocks/>
            <a:stCxn id="3" idx="3"/>
          </p:cNvCxnSpPr>
          <p:nvPr/>
        </p:nvCxnSpPr>
        <p:spPr>
          <a:xfrm flipV="1">
            <a:off x="5029436" y="5197475"/>
            <a:ext cx="1807902" cy="786298"/>
          </a:xfrm>
          <a:prstGeom prst="straightConnector1">
            <a:avLst/>
          </a:prstGeom>
          <a:ln w="28575">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58C45203-421E-76E7-FBC0-033E15E05333}"/>
              </a:ext>
              <a:ext uri="{C183D7F6-B498-43B3-948B-1728B52AA6E4}">
                <adec:decorative xmlns:adec="http://schemas.microsoft.com/office/drawing/2017/decorative" val="1"/>
              </a:ext>
            </a:extLst>
          </p:cNvPr>
          <p:cNvSpPr/>
          <p:nvPr/>
        </p:nvSpPr>
        <p:spPr>
          <a:xfrm>
            <a:off x="10853021" y="1152275"/>
            <a:ext cx="291219" cy="303068"/>
          </a:xfrm>
          <a:prstGeom prst="rect">
            <a:avLst/>
          </a:prstGeom>
          <a:noFill/>
          <a:ln w="285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panose="020F0302020204030204"/>
              <a:ea typeface="+mn-ea"/>
              <a:cs typeface="+mn-cs"/>
            </a:endParaRPr>
          </a:p>
        </p:txBody>
      </p:sp>
      <p:sp>
        <p:nvSpPr>
          <p:cNvPr id="19" name="Rectangle 18">
            <a:extLst>
              <a:ext uri="{FF2B5EF4-FFF2-40B4-BE49-F238E27FC236}">
                <a16:creationId xmlns:a16="http://schemas.microsoft.com/office/drawing/2014/main" id="{4D5AFC5E-54AB-C822-6A98-1B147314BD6A}"/>
              </a:ext>
              <a:ext uri="{C183D7F6-B498-43B3-948B-1728B52AA6E4}">
                <adec:decorative xmlns:adec="http://schemas.microsoft.com/office/drawing/2017/decorative" val="1"/>
              </a:ext>
            </a:extLst>
          </p:cNvPr>
          <p:cNvSpPr/>
          <p:nvPr/>
        </p:nvSpPr>
        <p:spPr>
          <a:xfrm>
            <a:off x="6137047" y="1940538"/>
            <a:ext cx="4731303" cy="2167073"/>
          </a:xfrm>
          <a:prstGeom prst="rect">
            <a:avLst/>
          </a:prstGeom>
          <a:noFill/>
          <a:ln w="285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panose="020F0302020204030204"/>
              <a:ea typeface="+mn-ea"/>
              <a:cs typeface="+mn-cs"/>
            </a:endParaRPr>
          </a:p>
        </p:txBody>
      </p:sp>
      <p:cxnSp>
        <p:nvCxnSpPr>
          <p:cNvPr id="20" name="Straight Arrow Connector 19">
            <a:extLst>
              <a:ext uri="{FF2B5EF4-FFF2-40B4-BE49-F238E27FC236}">
                <a16:creationId xmlns:a16="http://schemas.microsoft.com/office/drawing/2014/main" id="{380315FA-F5D2-5E27-4743-AA295B5AF6CA}"/>
              </a:ext>
              <a:ext uri="{C183D7F6-B498-43B3-948B-1728B52AA6E4}">
                <adec:decorative xmlns:adec="http://schemas.microsoft.com/office/drawing/2017/decorative" val="1"/>
              </a:ext>
            </a:extLst>
          </p:cNvPr>
          <p:cNvCxnSpPr>
            <a:cxnSpLocks/>
          </p:cNvCxnSpPr>
          <p:nvPr/>
        </p:nvCxnSpPr>
        <p:spPr>
          <a:xfrm flipV="1">
            <a:off x="4683679" y="1455343"/>
            <a:ext cx="6169342" cy="2166679"/>
          </a:xfrm>
          <a:prstGeom prst="straightConnector1">
            <a:avLst/>
          </a:prstGeom>
          <a:ln w="28575">
            <a:solidFill>
              <a:srgbClr val="FFC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EDDE45BE-398C-0E35-9D46-95A8A10963DD}"/>
              </a:ext>
              <a:ext uri="{C183D7F6-B498-43B3-948B-1728B52AA6E4}">
                <adec:decorative xmlns:adec="http://schemas.microsoft.com/office/drawing/2017/decorative" val="1"/>
              </a:ext>
            </a:extLst>
          </p:cNvPr>
          <p:cNvCxnSpPr>
            <a:cxnSpLocks/>
          </p:cNvCxnSpPr>
          <p:nvPr/>
        </p:nvCxnSpPr>
        <p:spPr>
          <a:xfrm>
            <a:off x="4699272" y="3797085"/>
            <a:ext cx="1396728" cy="128005"/>
          </a:xfrm>
          <a:prstGeom prst="straightConnector1">
            <a:avLst/>
          </a:prstGeom>
          <a:ln w="28575">
            <a:solidFill>
              <a:srgbClr val="FFC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D90E138E-6D48-14FD-D0CF-CFA15A49D347}"/>
              </a:ext>
              <a:ext uri="{C183D7F6-B498-43B3-948B-1728B52AA6E4}">
                <adec:decorative xmlns:adec="http://schemas.microsoft.com/office/drawing/2017/decorative" val="1"/>
              </a:ext>
            </a:extLst>
          </p:cNvPr>
          <p:cNvCxnSpPr>
            <a:cxnSpLocks/>
          </p:cNvCxnSpPr>
          <p:nvPr/>
        </p:nvCxnSpPr>
        <p:spPr>
          <a:xfrm flipV="1">
            <a:off x="4662407" y="1453204"/>
            <a:ext cx="1711633" cy="2002713"/>
          </a:xfrm>
          <a:prstGeom prst="straightConnector1">
            <a:avLst/>
          </a:prstGeom>
          <a:ln w="28575">
            <a:solidFill>
              <a:srgbClr val="FFC000"/>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75665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9D7C6-FD2B-8429-E736-F61AF68A90E8}"/>
              </a:ext>
            </a:extLst>
          </p:cNvPr>
          <p:cNvSpPr>
            <a:spLocks noGrp="1"/>
          </p:cNvSpPr>
          <p:nvPr>
            <p:ph type="title"/>
          </p:nvPr>
        </p:nvSpPr>
        <p:spPr>
          <a:xfrm>
            <a:off x="657224" y="499533"/>
            <a:ext cx="10772775" cy="1060326"/>
          </a:xfrm>
        </p:spPr>
        <p:txBody>
          <a:bodyPr/>
          <a:lstStyle/>
          <a:p>
            <a:r>
              <a:rPr lang="en-US" dirty="0">
                <a:solidFill>
                  <a:schemeClr val="tx1"/>
                </a:solidFill>
              </a:rPr>
              <a:t>Outline</a:t>
            </a:r>
          </a:p>
        </p:txBody>
      </p:sp>
      <p:sp>
        <p:nvSpPr>
          <p:cNvPr id="3" name="Content Placeholder 2">
            <a:extLst>
              <a:ext uri="{FF2B5EF4-FFF2-40B4-BE49-F238E27FC236}">
                <a16:creationId xmlns:a16="http://schemas.microsoft.com/office/drawing/2014/main" id="{D98771A3-FF32-83D1-3FD4-3AF8E26A914B}"/>
              </a:ext>
            </a:extLst>
          </p:cNvPr>
          <p:cNvSpPr>
            <a:spLocks noGrp="1"/>
          </p:cNvSpPr>
          <p:nvPr>
            <p:ph idx="1"/>
          </p:nvPr>
        </p:nvSpPr>
        <p:spPr>
          <a:xfrm>
            <a:off x="676656" y="1688951"/>
            <a:ext cx="10753725" cy="5092849"/>
          </a:xfrm>
        </p:spPr>
        <p:txBody>
          <a:bodyPr>
            <a:normAutofit fontScale="92500" lnSpcReduction="20000"/>
          </a:bodyPr>
          <a:lstStyle/>
          <a:p>
            <a:pPr marL="0" indent="0">
              <a:buNone/>
            </a:pPr>
            <a:r>
              <a:rPr lang="en-US" dirty="0">
                <a:solidFill>
                  <a:schemeClr val="tx1"/>
                </a:solidFill>
                <a:latin typeface="Calibri" panose="020F0502020204030204" pitchFamily="34" charset="0"/>
                <a:cs typeface="Calibri" panose="020F0502020204030204" pitchFamily="34" charset="0"/>
              </a:rPr>
              <a:t>EBSCOhost User Interface</a:t>
            </a:r>
          </a:p>
          <a:p>
            <a:pPr lvl="1">
              <a:buFont typeface="Wingdings" panose="05000000000000000000" pitchFamily="2" charset="2"/>
              <a:buChar char="§"/>
            </a:pPr>
            <a:r>
              <a:rPr lang="en-US" dirty="0">
                <a:solidFill>
                  <a:schemeClr val="tx1"/>
                </a:solidFill>
                <a:latin typeface="Calibri Light" panose="020F0302020204030204" pitchFamily="34" charset="0"/>
                <a:cs typeface="Calibri Light" panose="020F0302020204030204" pitchFamily="34" charset="0"/>
              </a:rPr>
              <a:t> </a:t>
            </a:r>
            <a:r>
              <a:rPr lang="en-US" dirty="0">
                <a:solidFill>
                  <a:schemeClr val="tx1"/>
                </a:solidFill>
              </a:rPr>
              <a:t>What is it? What’s changed?</a:t>
            </a:r>
          </a:p>
          <a:p>
            <a:pPr lvl="1">
              <a:buFont typeface="Wingdings" panose="05000000000000000000" pitchFamily="2" charset="2"/>
              <a:buChar char="§"/>
            </a:pPr>
            <a:r>
              <a:rPr lang="en-US" dirty="0">
                <a:solidFill>
                  <a:schemeClr val="tx1"/>
                </a:solidFill>
              </a:rPr>
              <a:t> Basic Search page</a:t>
            </a:r>
          </a:p>
          <a:p>
            <a:pPr lvl="1">
              <a:buFont typeface="Wingdings" panose="05000000000000000000" pitchFamily="2" charset="2"/>
              <a:buChar char="§"/>
            </a:pPr>
            <a:r>
              <a:rPr lang="en-US" dirty="0">
                <a:solidFill>
                  <a:schemeClr val="tx1"/>
                </a:solidFill>
              </a:rPr>
              <a:t> </a:t>
            </a:r>
            <a:r>
              <a:rPr lang="en-US" dirty="0" err="1">
                <a:solidFill>
                  <a:schemeClr val="tx1"/>
                </a:solidFill>
              </a:rPr>
              <a:t>MyEBSCO</a:t>
            </a:r>
            <a:r>
              <a:rPr lang="en-US" dirty="0">
                <a:solidFill>
                  <a:schemeClr val="tx1"/>
                </a:solidFill>
              </a:rPr>
              <a:t> account</a:t>
            </a:r>
          </a:p>
          <a:p>
            <a:pPr lvl="1">
              <a:buFont typeface="Wingdings" panose="05000000000000000000" pitchFamily="2" charset="2"/>
              <a:buChar char="§"/>
            </a:pPr>
            <a:r>
              <a:rPr lang="en-US" dirty="0">
                <a:solidFill>
                  <a:schemeClr val="tx1"/>
                </a:solidFill>
              </a:rPr>
              <a:t> New Filter list</a:t>
            </a:r>
          </a:p>
          <a:p>
            <a:pPr lvl="1">
              <a:buFont typeface="Wingdings" panose="05000000000000000000" pitchFamily="2" charset="2"/>
              <a:buChar char="§"/>
            </a:pPr>
            <a:r>
              <a:rPr lang="en-US" dirty="0">
                <a:solidFill>
                  <a:schemeClr val="tx1"/>
                </a:solidFill>
              </a:rPr>
              <a:t> New Pagination</a:t>
            </a:r>
          </a:p>
          <a:p>
            <a:pPr marL="0" indent="0">
              <a:buNone/>
            </a:pPr>
            <a:endParaRPr lang="en-US" dirty="0">
              <a:solidFill>
                <a:schemeClr val="tx1"/>
              </a:solidFill>
              <a:latin typeface="Calibri" panose="020F0502020204030204" pitchFamily="34" charset="0"/>
              <a:cs typeface="Calibri" panose="020F0502020204030204" pitchFamily="34" charset="0"/>
            </a:endParaRPr>
          </a:p>
          <a:p>
            <a:pPr marL="0" indent="0">
              <a:buNone/>
            </a:pPr>
            <a:r>
              <a:rPr lang="en-US" dirty="0">
                <a:solidFill>
                  <a:schemeClr val="tx1"/>
                </a:solidFill>
                <a:latin typeface="Calibri" panose="020F0502020204030204" pitchFamily="34" charset="0"/>
                <a:cs typeface="Calibri" panose="020F0502020204030204" pitchFamily="34" charset="0"/>
              </a:rPr>
              <a:t>Advanced Search in CINAHL</a:t>
            </a:r>
          </a:p>
          <a:p>
            <a:pPr lvl="1">
              <a:buFont typeface="Wingdings" panose="05000000000000000000" pitchFamily="2" charset="2"/>
              <a:buChar char="§"/>
            </a:pPr>
            <a:r>
              <a:rPr lang="en-US" dirty="0">
                <a:solidFill>
                  <a:schemeClr val="tx1"/>
                </a:solidFill>
              </a:rPr>
              <a:t>Search Filters</a:t>
            </a:r>
          </a:p>
          <a:p>
            <a:pPr lvl="1">
              <a:buFont typeface="Wingdings" panose="05000000000000000000" pitchFamily="2" charset="2"/>
              <a:buChar char="§"/>
            </a:pPr>
            <a:r>
              <a:rPr lang="en-US" dirty="0">
                <a:solidFill>
                  <a:schemeClr val="tx1"/>
                </a:solidFill>
              </a:rPr>
              <a:t>Search Modes</a:t>
            </a:r>
          </a:p>
          <a:p>
            <a:pPr lvl="1">
              <a:buFont typeface="Wingdings" panose="05000000000000000000" pitchFamily="2" charset="2"/>
              <a:buChar char="§"/>
            </a:pPr>
            <a:r>
              <a:rPr lang="en-US" dirty="0">
                <a:solidFill>
                  <a:schemeClr val="tx1"/>
                </a:solidFill>
              </a:rPr>
              <a:t>Accessing CINAHL Subject Headings</a:t>
            </a:r>
          </a:p>
          <a:p>
            <a:pPr lvl="1">
              <a:buFont typeface="Wingdings" panose="05000000000000000000" pitchFamily="2" charset="2"/>
              <a:buChar char="§"/>
            </a:pPr>
            <a:r>
              <a:rPr lang="en-US" dirty="0">
                <a:solidFill>
                  <a:schemeClr val="tx1"/>
                </a:solidFill>
              </a:rPr>
              <a:t>Combining search terms</a:t>
            </a:r>
          </a:p>
          <a:p>
            <a:pPr lvl="1">
              <a:buFont typeface="Wingdings" panose="05000000000000000000" pitchFamily="2" charset="2"/>
              <a:buChar char="§"/>
            </a:pPr>
            <a:r>
              <a:rPr lang="en-US" dirty="0">
                <a:solidFill>
                  <a:schemeClr val="tx1"/>
                </a:solidFill>
              </a:rPr>
              <a:t>Managing search results</a:t>
            </a:r>
          </a:p>
          <a:p>
            <a:pPr lvl="1">
              <a:buFont typeface="Wingdings" panose="05000000000000000000" pitchFamily="2" charset="2"/>
              <a:buChar char="§"/>
            </a:pPr>
            <a:r>
              <a:rPr lang="en-US" dirty="0">
                <a:solidFill>
                  <a:schemeClr val="tx1"/>
                </a:solidFill>
              </a:rPr>
              <a:t>Exporting a full search set</a:t>
            </a:r>
          </a:p>
          <a:p>
            <a:pPr lvl="1">
              <a:buFont typeface="Wingdings" panose="05000000000000000000" pitchFamily="2" charset="2"/>
              <a:buChar char="§"/>
            </a:pPr>
            <a:endParaRPr lang="en-US" dirty="0">
              <a:solidFill>
                <a:schemeClr val="tx1"/>
              </a:solidFill>
            </a:endParaRPr>
          </a:p>
          <a:p>
            <a:pPr lvl="1">
              <a:buFont typeface="Wingdings" panose="05000000000000000000" pitchFamily="2" charset="2"/>
              <a:buChar char="§"/>
            </a:pPr>
            <a:r>
              <a:rPr lang="en-US" dirty="0">
                <a:solidFill>
                  <a:schemeClr val="tx1"/>
                </a:solidFill>
              </a:rPr>
              <a:t>Questions and contact information</a:t>
            </a:r>
          </a:p>
          <a:p>
            <a:pPr lvl="1">
              <a:buFont typeface="Wingdings" panose="05000000000000000000" pitchFamily="2" charset="2"/>
              <a:buChar char="§"/>
            </a:pPr>
            <a:endParaRPr lang="en-US" dirty="0">
              <a:solidFill>
                <a:schemeClr val="tx1"/>
              </a:solidFill>
            </a:endParaRPr>
          </a:p>
          <a:p>
            <a:pPr lvl="1">
              <a:buFont typeface="Wingdings" panose="05000000000000000000" pitchFamily="2" charset="2"/>
              <a:buChar char="§"/>
            </a:pPr>
            <a:endParaRPr lang="en-US" dirty="0">
              <a:solidFill>
                <a:schemeClr val="tx1"/>
              </a:solidFill>
            </a:endParaRPr>
          </a:p>
          <a:p>
            <a:pPr lvl="1">
              <a:buFont typeface="Wingdings" panose="05000000000000000000" pitchFamily="2" charset="2"/>
              <a:buChar char="§"/>
            </a:pPr>
            <a:endParaRPr lang="en-US" dirty="0">
              <a:solidFill>
                <a:schemeClr val="tx1"/>
              </a:solidFill>
            </a:endParaRPr>
          </a:p>
          <a:p>
            <a:pPr>
              <a:buFont typeface="Wingdings" panose="05000000000000000000" pitchFamily="2" charset="2"/>
              <a:buChar char="§"/>
            </a:pPr>
            <a:endParaRPr lang="en-US" dirty="0">
              <a:solidFill>
                <a:schemeClr val="tx1"/>
              </a:solidFill>
            </a:endParaRPr>
          </a:p>
          <a:p>
            <a:pPr>
              <a:buFont typeface="Wingdings" panose="05000000000000000000" pitchFamily="2" charset="2"/>
              <a:buChar char="§"/>
            </a:pPr>
            <a:endParaRPr lang="en-US" dirty="0">
              <a:solidFill>
                <a:schemeClr val="tx1"/>
              </a:solidFill>
            </a:endParaRPr>
          </a:p>
        </p:txBody>
      </p:sp>
      <p:pic>
        <p:nvPicPr>
          <p:cNvPr id="4" name="Picture 3" descr="LSU Health New Orleans Division of Libraries logo">
            <a:extLst>
              <a:ext uri="{FF2B5EF4-FFF2-40B4-BE49-F238E27FC236}">
                <a16:creationId xmlns:a16="http://schemas.microsoft.com/office/drawing/2014/main" id="{097B8060-D715-D14F-3A4A-F51E78FBEB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20342" y="6021511"/>
            <a:ext cx="1866162" cy="760289"/>
          </a:xfrm>
          <a:prstGeom prst="rect">
            <a:avLst/>
          </a:prstGeom>
          <a:noFill/>
        </p:spPr>
      </p:pic>
    </p:spTree>
    <p:extLst>
      <p:ext uri="{BB962C8B-B14F-4D97-AF65-F5344CB8AC3E}">
        <p14:creationId xmlns:p14="http://schemas.microsoft.com/office/powerpoint/2010/main" val="9557915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C8D50-E8D9-F078-F6B6-3592FC616C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62519C-3214-B29C-2CF9-72370FE31E93}"/>
              </a:ext>
            </a:extLst>
          </p:cNvPr>
          <p:cNvSpPr>
            <a:spLocks noGrp="1"/>
          </p:cNvSpPr>
          <p:nvPr>
            <p:ph type="title"/>
          </p:nvPr>
        </p:nvSpPr>
        <p:spPr>
          <a:xfrm>
            <a:off x="180440" y="295867"/>
            <a:ext cx="5555476" cy="1658197"/>
          </a:xfrm>
        </p:spPr>
        <p:txBody>
          <a:bodyPr>
            <a:normAutofit fontScale="90000"/>
          </a:bodyPr>
          <a:lstStyle/>
          <a:p>
            <a:r>
              <a:rPr lang="en-US" dirty="0"/>
              <a:t>Adding Subject Headings to a search</a:t>
            </a:r>
          </a:p>
        </p:txBody>
      </p:sp>
      <p:sp>
        <p:nvSpPr>
          <p:cNvPr id="4" name="TextBox 3">
            <a:extLst>
              <a:ext uri="{FF2B5EF4-FFF2-40B4-BE49-F238E27FC236}">
                <a16:creationId xmlns:a16="http://schemas.microsoft.com/office/drawing/2014/main" id="{0637F52A-F058-7314-B5B9-3078AB928C2C}"/>
              </a:ext>
            </a:extLst>
          </p:cNvPr>
          <p:cNvSpPr txBox="1"/>
          <p:nvPr/>
        </p:nvSpPr>
        <p:spPr>
          <a:xfrm>
            <a:off x="261729" y="2073605"/>
            <a:ext cx="4844939" cy="4524315"/>
          </a:xfrm>
          <a:prstGeom prst="rect">
            <a:avLst/>
          </a:prstGeom>
          <a:solidFill>
            <a:schemeClr val="accent1">
              <a:lumMod val="40000"/>
              <a:lumOff val="60000"/>
            </a:schemeClr>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rPr>
              <a:t>To add a term from the Subject Headings to a search, simply select the checkbox next to the terms and/or subheadings that you want to use.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rPr>
              <a:t>If you wish to search for a term and all narrower terms, select the “Explode” option.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rPr>
              <a:t>Selecting “Major Concept” will narrow to results in which your term is a major focus of the article.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rPr>
              <a:t>Choose the desired Boolean operator from the dropdown, then click “Add to Search.”</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rPr>
              <a:t>This will automatically format your terms with all necessary Field Tags and Boolean operators and add it to the search field. Click on “Search” to run. </a:t>
            </a:r>
          </a:p>
        </p:txBody>
      </p:sp>
      <p:pic>
        <p:nvPicPr>
          <p:cNvPr id="16" name="Picture 15" descr="Screenshot of CINAHL headings search box">
            <a:extLst>
              <a:ext uri="{FF2B5EF4-FFF2-40B4-BE49-F238E27FC236}">
                <a16:creationId xmlns:a16="http://schemas.microsoft.com/office/drawing/2014/main" id="{3BCEA592-79FA-EBE3-D35B-D949EA5F2156}"/>
              </a:ext>
            </a:extLst>
          </p:cNvPr>
          <p:cNvPicPr>
            <a:picLocks noChangeAspect="1"/>
          </p:cNvPicPr>
          <p:nvPr/>
        </p:nvPicPr>
        <p:blipFill>
          <a:blip r:embed="rId2"/>
          <a:stretch>
            <a:fillRect/>
          </a:stretch>
        </p:blipFill>
        <p:spPr>
          <a:xfrm>
            <a:off x="5418026" y="992307"/>
            <a:ext cx="6117220" cy="1828135"/>
          </a:xfrm>
          <a:prstGeom prst="rect">
            <a:avLst/>
          </a:prstGeom>
        </p:spPr>
      </p:pic>
      <p:pic>
        <p:nvPicPr>
          <p:cNvPr id="10" name="Picture 9" descr="Screenshot of CINAHL headings page">
            <a:extLst>
              <a:ext uri="{FF2B5EF4-FFF2-40B4-BE49-F238E27FC236}">
                <a16:creationId xmlns:a16="http://schemas.microsoft.com/office/drawing/2014/main" id="{B44581A7-294E-94CA-8AEB-EB9BF7579314}"/>
              </a:ext>
            </a:extLst>
          </p:cNvPr>
          <p:cNvPicPr>
            <a:picLocks noChangeAspect="1"/>
          </p:cNvPicPr>
          <p:nvPr/>
        </p:nvPicPr>
        <p:blipFill>
          <a:blip r:embed="rId3"/>
          <a:stretch>
            <a:fillRect/>
          </a:stretch>
        </p:blipFill>
        <p:spPr>
          <a:xfrm>
            <a:off x="5537468" y="2768835"/>
            <a:ext cx="6169343" cy="537309"/>
          </a:xfrm>
          <a:prstGeom prst="rect">
            <a:avLst/>
          </a:prstGeom>
        </p:spPr>
      </p:pic>
      <p:pic>
        <p:nvPicPr>
          <p:cNvPr id="7" name="Picture 6" descr="Screenshot of CINAHL headings page">
            <a:extLst>
              <a:ext uri="{FF2B5EF4-FFF2-40B4-BE49-F238E27FC236}">
                <a16:creationId xmlns:a16="http://schemas.microsoft.com/office/drawing/2014/main" id="{5A594BEE-D8C9-8539-70F5-C486A3BA9907}"/>
              </a:ext>
            </a:extLst>
          </p:cNvPr>
          <p:cNvPicPr>
            <a:picLocks noChangeAspect="1"/>
          </p:cNvPicPr>
          <p:nvPr/>
        </p:nvPicPr>
        <p:blipFill>
          <a:blip r:embed="rId4"/>
          <a:stretch>
            <a:fillRect/>
          </a:stretch>
        </p:blipFill>
        <p:spPr>
          <a:xfrm>
            <a:off x="5418026" y="3296157"/>
            <a:ext cx="6169343" cy="3313665"/>
          </a:xfrm>
          <a:prstGeom prst="rect">
            <a:avLst/>
          </a:prstGeom>
        </p:spPr>
      </p:pic>
      <p:sp>
        <p:nvSpPr>
          <p:cNvPr id="6" name="Rectangle 5">
            <a:extLst>
              <a:ext uri="{FF2B5EF4-FFF2-40B4-BE49-F238E27FC236}">
                <a16:creationId xmlns:a16="http://schemas.microsoft.com/office/drawing/2014/main" id="{2E6C45DE-5F2D-3574-9072-9E4DA58D6A42}"/>
              </a:ext>
              <a:ext uri="{C183D7F6-B498-43B3-948B-1728B52AA6E4}">
                <adec:decorative xmlns:adec="http://schemas.microsoft.com/office/drawing/2017/decorative" val="1"/>
              </a:ext>
            </a:extLst>
          </p:cNvPr>
          <p:cNvSpPr/>
          <p:nvPr/>
        </p:nvSpPr>
        <p:spPr>
          <a:xfrm>
            <a:off x="9880705" y="3360655"/>
            <a:ext cx="195887" cy="19052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panose="020F0302020204030204"/>
              <a:ea typeface="+mn-ea"/>
              <a:cs typeface="+mn-cs"/>
            </a:endParaRPr>
          </a:p>
        </p:txBody>
      </p:sp>
      <p:sp>
        <p:nvSpPr>
          <p:cNvPr id="9" name="Rectangle 8">
            <a:extLst>
              <a:ext uri="{FF2B5EF4-FFF2-40B4-BE49-F238E27FC236}">
                <a16:creationId xmlns:a16="http://schemas.microsoft.com/office/drawing/2014/main" id="{81CF2EFD-B10B-FEAA-7D23-8FB96326546E}"/>
              </a:ext>
              <a:ext uri="{C183D7F6-B498-43B3-948B-1728B52AA6E4}">
                <adec:decorative xmlns:adec="http://schemas.microsoft.com/office/drawing/2017/decorative" val="1"/>
              </a:ext>
            </a:extLst>
          </p:cNvPr>
          <p:cNvSpPr/>
          <p:nvPr/>
        </p:nvSpPr>
        <p:spPr>
          <a:xfrm>
            <a:off x="9527686" y="2003520"/>
            <a:ext cx="2007560" cy="44943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panose="020F0302020204030204"/>
              <a:ea typeface="+mn-ea"/>
              <a:cs typeface="+mn-cs"/>
            </a:endParaRPr>
          </a:p>
        </p:txBody>
      </p:sp>
      <p:cxnSp>
        <p:nvCxnSpPr>
          <p:cNvPr id="14" name="Straight Arrow Connector 13">
            <a:extLst>
              <a:ext uri="{FF2B5EF4-FFF2-40B4-BE49-F238E27FC236}">
                <a16:creationId xmlns:a16="http://schemas.microsoft.com/office/drawing/2014/main" id="{94400693-98AC-2A94-909A-76E5E3EECF44}"/>
              </a:ext>
              <a:ext uri="{C183D7F6-B498-43B3-948B-1728B52AA6E4}">
                <adec:decorative xmlns:adec="http://schemas.microsoft.com/office/drawing/2017/decorative" val="1"/>
              </a:ext>
            </a:extLst>
          </p:cNvPr>
          <p:cNvCxnSpPr>
            <a:cxnSpLocks/>
            <a:stCxn id="4" idx="3"/>
          </p:cNvCxnSpPr>
          <p:nvPr/>
        </p:nvCxnSpPr>
        <p:spPr>
          <a:xfrm flipV="1">
            <a:off x="5106668" y="3551179"/>
            <a:ext cx="4676093" cy="784584"/>
          </a:xfrm>
          <a:prstGeom prst="straightConnector1">
            <a:avLst/>
          </a:prstGeom>
          <a:ln w="28575">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5CFC6F1D-9B07-3813-D43B-EE205B6C485B}"/>
              </a:ext>
              <a:ext uri="{C183D7F6-B498-43B3-948B-1728B52AA6E4}">
                <adec:decorative xmlns:adec="http://schemas.microsoft.com/office/drawing/2017/decorative" val="1"/>
              </a:ext>
            </a:extLst>
          </p:cNvPr>
          <p:cNvSpPr/>
          <p:nvPr/>
        </p:nvSpPr>
        <p:spPr>
          <a:xfrm>
            <a:off x="10699307" y="3361333"/>
            <a:ext cx="195887" cy="19052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panose="020F0302020204030204"/>
              <a:ea typeface="+mn-ea"/>
              <a:cs typeface="+mn-cs"/>
            </a:endParaRPr>
          </a:p>
        </p:txBody>
      </p:sp>
      <p:cxnSp>
        <p:nvCxnSpPr>
          <p:cNvPr id="31" name="Connector: Elbow 30">
            <a:extLst>
              <a:ext uri="{FF2B5EF4-FFF2-40B4-BE49-F238E27FC236}">
                <a16:creationId xmlns:a16="http://schemas.microsoft.com/office/drawing/2014/main" id="{8FC46E63-415A-E942-2702-EABEB36D8365}"/>
              </a:ext>
              <a:ext uri="{C183D7F6-B498-43B3-948B-1728B52AA6E4}">
                <adec:decorative xmlns:adec="http://schemas.microsoft.com/office/drawing/2017/decorative" val="1"/>
              </a:ext>
            </a:extLst>
          </p:cNvPr>
          <p:cNvCxnSpPr>
            <a:cxnSpLocks/>
          </p:cNvCxnSpPr>
          <p:nvPr/>
        </p:nvCxnSpPr>
        <p:spPr>
          <a:xfrm flipV="1">
            <a:off x="3697792" y="3322500"/>
            <a:ext cx="7099458" cy="260689"/>
          </a:xfrm>
          <a:prstGeom prst="bentConnector4">
            <a:avLst>
              <a:gd name="adj1" fmla="val 49310"/>
              <a:gd name="adj2" fmla="val 18769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FC9A8841-2B9B-C3FE-77E9-0B484ABEED2B}"/>
              </a:ext>
              <a:ext uri="{C183D7F6-B498-43B3-948B-1728B52AA6E4}">
                <adec:decorative xmlns:adec="http://schemas.microsoft.com/office/drawing/2017/decorative" val="1"/>
              </a:ext>
            </a:extLst>
          </p:cNvPr>
          <p:cNvCxnSpPr>
            <a:cxnSpLocks/>
          </p:cNvCxnSpPr>
          <p:nvPr/>
        </p:nvCxnSpPr>
        <p:spPr>
          <a:xfrm flipV="1">
            <a:off x="4902716" y="2491790"/>
            <a:ext cx="4880045" cy="3718091"/>
          </a:xfrm>
          <a:prstGeom prst="straightConnector1">
            <a:avLst/>
          </a:prstGeom>
          <a:ln w="28575">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23766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1ECA88-02B7-CC66-E687-08B0B7B728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818BFD-645E-F8F8-AAD7-53DCD2FC7080}"/>
              </a:ext>
            </a:extLst>
          </p:cNvPr>
          <p:cNvSpPr>
            <a:spLocks noGrp="1"/>
          </p:cNvSpPr>
          <p:nvPr>
            <p:ph type="title"/>
          </p:nvPr>
        </p:nvSpPr>
        <p:spPr>
          <a:xfrm>
            <a:off x="401503" y="248178"/>
            <a:ext cx="10772775" cy="898697"/>
          </a:xfrm>
        </p:spPr>
        <p:txBody>
          <a:bodyPr/>
          <a:lstStyle/>
          <a:p>
            <a:r>
              <a:rPr lang="en-US" dirty="0"/>
              <a:t>Combining search terms</a:t>
            </a:r>
          </a:p>
        </p:txBody>
      </p:sp>
      <p:pic>
        <p:nvPicPr>
          <p:cNvPr id="5" name="Picture 4" descr="Screenshot of advanced search page">
            <a:extLst>
              <a:ext uri="{FF2B5EF4-FFF2-40B4-BE49-F238E27FC236}">
                <a16:creationId xmlns:a16="http://schemas.microsoft.com/office/drawing/2014/main" id="{739E13F3-BE39-7A14-88D8-458B881C32DD}"/>
              </a:ext>
            </a:extLst>
          </p:cNvPr>
          <p:cNvPicPr>
            <a:picLocks noChangeAspect="1"/>
          </p:cNvPicPr>
          <p:nvPr/>
        </p:nvPicPr>
        <p:blipFill>
          <a:blip r:embed="rId2"/>
          <a:stretch>
            <a:fillRect/>
          </a:stretch>
        </p:blipFill>
        <p:spPr>
          <a:xfrm>
            <a:off x="1401964" y="1343543"/>
            <a:ext cx="8360985" cy="1602403"/>
          </a:xfrm>
          <a:prstGeom prst="rect">
            <a:avLst/>
          </a:prstGeom>
        </p:spPr>
      </p:pic>
      <p:pic>
        <p:nvPicPr>
          <p:cNvPr id="7" name="Picture 6" descr="Screenshot of advanced search page">
            <a:extLst>
              <a:ext uri="{FF2B5EF4-FFF2-40B4-BE49-F238E27FC236}">
                <a16:creationId xmlns:a16="http://schemas.microsoft.com/office/drawing/2014/main" id="{AB32E245-5B86-1FE0-5D38-50DB40ACF88C}"/>
              </a:ext>
            </a:extLst>
          </p:cNvPr>
          <p:cNvPicPr>
            <a:picLocks noChangeAspect="1"/>
          </p:cNvPicPr>
          <p:nvPr/>
        </p:nvPicPr>
        <p:blipFill>
          <a:blip r:embed="rId3"/>
          <a:stretch>
            <a:fillRect/>
          </a:stretch>
        </p:blipFill>
        <p:spPr>
          <a:xfrm>
            <a:off x="401503" y="3411361"/>
            <a:ext cx="6232757" cy="2538743"/>
          </a:xfrm>
          <a:prstGeom prst="rect">
            <a:avLst/>
          </a:prstGeom>
        </p:spPr>
      </p:pic>
      <p:sp>
        <p:nvSpPr>
          <p:cNvPr id="10" name="TextBox 9">
            <a:extLst>
              <a:ext uri="{FF2B5EF4-FFF2-40B4-BE49-F238E27FC236}">
                <a16:creationId xmlns:a16="http://schemas.microsoft.com/office/drawing/2014/main" id="{B2BF6FE5-9C3B-8358-C99B-5C97ED4AFEDB}"/>
              </a:ext>
            </a:extLst>
          </p:cNvPr>
          <p:cNvSpPr txBox="1"/>
          <p:nvPr/>
        </p:nvSpPr>
        <p:spPr>
          <a:xfrm>
            <a:off x="6992830" y="3480404"/>
            <a:ext cx="4969790" cy="2308324"/>
          </a:xfrm>
          <a:prstGeom prst="rect">
            <a:avLst/>
          </a:prstGeom>
          <a:solidFill>
            <a:schemeClr val="accent1">
              <a:lumMod val="40000"/>
              <a:lumOff val="60000"/>
            </a:schemeClr>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rPr>
              <a:t>In addition to using the Search Options to combine terms, you can also use the drop downs to add operators and field tags.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rPr>
              <a:t>You can also manually add operators, field tags, and proximity indicators by simply typing them into the search boxes.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30548328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AA46B-2C59-9807-6E77-8DED1D7CAD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B10F75-F6DC-6DDE-23D9-1DE380A22A5A}"/>
              </a:ext>
            </a:extLst>
          </p:cNvPr>
          <p:cNvSpPr>
            <a:spLocks noGrp="1"/>
          </p:cNvSpPr>
          <p:nvPr>
            <p:ph type="title"/>
          </p:nvPr>
        </p:nvSpPr>
        <p:spPr>
          <a:xfrm>
            <a:off x="401503" y="248178"/>
            <a:ext cx="10772775" cy="1208663"/>
          </a:xfrm>
        </p:spPr>
        <p:txBody>
          <a:bodyPr/>
          <a:lstStyle/>
          <a:p>
            <a:r>
              <a:rPr lang="en-US" dirty="0"/>
              <a:t>Search History</a:t>
            </a:r>
          </a:p>
        </p:txBody>
      </p:sp>
      <p:pic>
        <p:nvPicPr>
          <p:cNvPr id="4" name="Picture 3" descr="Screenshot of advanced search page">
            <a:extLst>
              <a:ext uri="{FF2B5EF4-FFF2-40B4-BE49-F238E27FC236}">
                <a16:creationId xmlns:a16="http://schemas.microsoft.com/office/drawing/2014/main" id="{826E2FBE-EBC5-4DA8-10EE-CBE9F1ECF524}"/>
              </a:ext>
            </a:extLst>
          </p:cNvPr>
          <p:cNvPicPr>
            <a:picLocks noChangeAspect="1"/>
          </p:cNvPicPr>
          <p:nvPr/>
        </p:nvPicPr>
        <p:blipFill>
          <a:blip r:embed="rId2"/>
          <a:stretch>
            <a:fillRect/>
          </a:stretch>
        </p:blipFill>
        <p:spPr>
          <a:xfrm>
            <a:off x="401503" y="1188421"/>
            <a:ext cx="8149353" cy="5309197"/>
          </a:xfrm>
          <a:prstGeom prst="rect">
            <a:avLst/>
          </a:prstGeom>
        </p:spPr>
      </p:pic>
      <p:sp>
        <p:nvSpPr>
          <p:cNvPr id="14" name="Rectangle 13">
            <a:extLst>
              <a:ext uri="{FF2B5EF4-FFF2-40B4-BE49-F238E27FC236}">
                <a16:creationId xmlns:a16="http://schemas.microsoft.com/office/drawing/2014/main" id="{FBA1F70D-B9FB-4A0A-BFA9-F10E3229FCE4}"/>
              </a:ext>
              <a:ext uri="{C183D7F6-B498-43B3-948B-1728B52AA6E4}">
                <adec:decorative xmlns:adec="http://schemas.microsoft.com/office/drawing/2017/decorative" val="1"/>
              </a:ext>
            </a:extLst>
          </p:cNvPr>
          <p:cNvSpPr/>
          <p:nvPr/>
        </p:nvSpPr>
        <p:spPr>
          <a:xfrm>
            <a:off x="3697805" y="3429000"/>
            <a:ext cx="1728059" cy="38745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panose="020F0302020204030204"/>
              <a:ea typeface="+mn-ea"/>
              <a:cs typeface="+mn-cs"/>
            </a:endParaRPr>
          </a:p>
        </p:txBody>
      </p:sp>
      <p:cxnSp>
        <p:nvCxnSpPr>
          <p:cNvPr id="16" name="Straight Arrow Connector 15">
            <a:extLst>
              <a:ext uri="{FF2B5EF4-FFF2-40B4-BE49-F238E27FC236}">
                <a16:creationId xmlns:a16="http://schemas.microsoft.com/office/drawing/2014/main" id="{8FE80044-EC8A-B638-8D3B-47E91D7301D7}"/>
              </a:ext>
              <a:ext uri="{C183D7F6-B498-43B3-948B-1728B52AA6E4}">
                <adec:decorative xmlns:adec="http://schemas.microsoft.com/office/drawing/2017/decorative" val="1"/>
              </a:ext>
            </a:extLst>
          </p:cNvPr>
          <p:cNvCxnSpPr>
            <a:cxnSpLocks/>
          </p:cNvCxnSpPr>
          <p:nvPr/>
        </p:nvCxnSpPr>
        <p:spPr>
          <a:xfrm flipH="1">
            <a:off x="5507915" y="3622728"/>
            <a:ext cx="3363482" cy="27500"/>
          </a:xfrm>
          <a:prstGeom prst="straightConnector1">
            <a:avLst/>
          </a:prstGeom>
          <a:ln w="28575">
            <a:solidFill>
              <a:srgbClr val="FF0000"/>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219D9064-F2D0-3366-E4D3-3DBAEEA152A4}"/>
              </a:ext>
            </a:extLst>
          </p:cNvPr>
          <p:cNvSpPr txBox="1"/>
          <p:nvPr/>
        </p:nvSpPr>
        <p:spPr>
          <a:xfrm>
            <a:off x="8871397" y="2551837"/>
            <a:ext cx="3091223" cy="3693319"/>
          </a:xfrm>
          <a:prstGeom prst="rect">
            <a:avLst/>
          </a:prstGeom>
          <a:solidFill>
            <a:schemeClr val="accent1">
              <a:lumMod val="40000"/>
              <a:lumOff val="60000"/>
            </a:schemeClr>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rPr>
              <a:t>Search History can be found under the search bars on the results page. Use the up/down arrow to hide or expand your search history.</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rPr>
              <a:t>You can save your search history from a session by selecting “Save search set.” This will give you the option to name the search set and retrieve your queries.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sp>
        <p:nvSpPr>
          <p:cNvPr id="18" name="Rectangle 17">
            <a:extLst>
              <a:ext uri="{FF2B5EF4-FFF2-40B4-BE49-F238E27FC236}">
                <a16:creationId xmlns:a16="http://schemas.microsoft.com/office/drawing/2014/main" id="{09B202D2-E8CD-FD28-5930-E9353EC064AA}"/>
              </a:ext>
              <a:ext uri="{C183D7F6-B498-43B3-948B-1728B52AA6E4}">
                <adec:decorative xmlns:adec="http://schemas.microsoft.com/office/drawing/2017/decorative" val="1"/>
              </a:ext>
            </a:extLst>
          </p:cNvPr>
          <p:cNvSpPr/>
          <p:nvPr/>
        </p:nvSpPr>
        <p:spPr>
          <a:xfrm>
            <a:off x="6822797" y="4398496"/>
            <a:ext cx="1728059" cy="38745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panose="020F0302020204030204"/>
              <a:ea typeface="+mn-ea"/>
              <a:cs typeface="+mn-cs"/>
            </a:endParaRPr>
          </a:p>
        </p:txBody>
      </p:sp>
      <p:cxnSp>
        <p:nvCxnSpPr>
          <p:cNvPr id="19" name="Straight Arrow Connector 18">
            <a:extLst>
              <a:ext uri="{FF2B5EF4-FFF2-40B4-BE49-F238E27FC236}">
                <a16:creationId xmlns:a16="http://schemas.microsoft.com/office/drawing/2014/main" id="{C8A221E3-DDB2-5537-37E0-125FB2CC7099}"/>
              </a:ext>
              <a:ext uri="{C183D7F6-B498-43B3-948B-1728B52AA6E4}">
                <adec:decorative xmlns:adec="http://schemas.microsoft.com/office/drawing/2017/decorative" val="1"/>
              </a:ext>
            </a:extLst>
          </p:cNvPr>
          <p:cNvCxnSpPr>
            <a:cxnSpLocks/>
          </p:cNvCxnSpPr>
          <p:nvPr/>
        </p:nvCxnSpPr>
        <p:spPr>
          <a:xfrm flipH="1">
            <a:off x="8180826" y="4604221"/>
            <a:ext cx="690571" cy="0"/>
          </a:xfrm>
          <a:prstGeom prst="straightConnector1">
            <a:avLst/>
          </a:prstGeom>
          <a:ln w="28575">
            <a:solidFill>
              <a:srgbClr val="FF0000"/>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72555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DA2EE-7C5B-FE47-24B4-64A345E3C619}"/>
            </a:ext>
          </a:extLst>
        </p:cNvPr>
        <p:cNvGrpSpPr/>
        <p:nvPr/>
      </p:nvGrpSpPr>
      <p:grpSpPr>
        <a:xfrm>
          <a:off x="0" y="0"/>
          <a:ext cx="0" cy="0"/>
          <a:chOff x="0" y="0"/>
          <a:chExt cx="0" cy="0"/>
        </a:xfrm>
      </p:grpSpPr>
      <p:pic>
        <p:nvPicPr>
          <p:cNvPr id="4" name="Picture 3" descr="Screenshot of advanced search page">
            <a:extLst>
              <a:ext uri="{FF2B5EF4-FFF2-40B4-BE49-F238E27FC236}">
                <a16:creationId xmlns:a16="http://schemas.microsoft.com/office/drawing/2014/main" id="{0544E890-358C-BE71-BAD6-871888319C8E}"/>
              </a:ext>
            </a:extLst>
          </p:cNvPr>
          <p:cNvPicPr>
            <a:picLocks noChangeAspect="1"/>
          </p:cNvPicPr>
          <p:nvPr/>
        </p:nvPicPr>
        <p:blipFill>
          <a:blip r:embed="rId3"/>
          <a:stretch>
            <a:fillRect/>
          </a:stretch>
        </p:blipFill>
        <p:spPr>
          <a:xfrm>
            <a:off x="401503" y="1130897"/>
            <a:ext cx="8149353" cy="5309197"/>
          </a:xfrm>
          <a:prstGeom prst="rect">
            <a:avLst/>
          </a:prstGeom>
        </p:spPr>
      </p:pic>
      <p:sp>
        <p:nvSpPr>
          <p:cNvPr id="2" name="Title 1">
            <a:extLst>
              <a:ext uri="{FF2B5EF4-FFF2-40B4-BE49-F238E27FC236}">
                <a16:creationId xmlns:a16="http://schemas.microsoft.com/office/drawing/2014/main" id="{E4C6EC62-F336-0D37-8688-C8E994D5093B}"/>
              </a:ext>
            </a:extLst>
          </p:cNvPr>
          <p:cNvSpPr>
            <a:spLocks noGrp="1"/>
          </p:cNvSpPr>
          <p:nvPr>
            <p:ph type="title"/>
          </p:nvPr>
        </p:nvSpPr>
        <p:spPr>
          <a:xfrm>
            <a:off x="401503" y="248178"/>
            <a:ext cx="10772775" cy="1208663"/>
          </a:xfrm>
        </p:spPr>
        <p:txBody>
          <a:bodyPr/>
          <a:lstStyle/>
          <a:p>
            <a:r>
              <a:rPr lang="en-US" dirty="0"/>
              <a:t>Combining searches</a:t>
            </a:r>
          </a:p>
        </p:txBody>
      </p:sp>
      <p:sp>
        <p:nvSpPr>
          <p:cNvPr id="11" name="Rectangle 10" descr="Screenshot of checkbox to select set on advanced search page">
            <a:extLst>
              <a:ext uri="{FF2B5EF4-FFF2-40B4-BE49-F238E27FC236}">
                <a16:creationId xmlns:a16="http://schemas.microsoft.com/office/drawing/2014/main" id="{AC10FD4A-1B63-8B59-0A61-9919FA879029}"/>
              </a:ext>
            </a:extLst>
          </p:cNvPr>
          <p:cNvSpPr/>
          <p:nvPr/>
        </p:nvSpPr>
        <p:spPr>
          <a:xfrm>
            <a:off x="420297" y="5888637"/>
            <a:ext cx="303489" cy="275793"/>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panose="020F0302020204030204"/>
              <a:ea typeface="+mn-ea"/>
              <a:cs typeface="+mn-cs"/>
            </a:endParaRPr>
          </a:p>
        </p:txBody>
      </p:sp>
      <p:sp>
        <p:nvSpPr>
          <p:cNvPr id="14" name="Rectangle 13" descr="Screenshot of boolean operator boxes">
            <a:extLst>
              <a:ext uri="{FF2B5EF4-FFF2-40B4-BE49-F238E27FC236}">
                <a16:creationId xmlns:a16="http://schemas.microsoft.com/office/drawing/2014/main" id="{D937E559-0F0D-EC10-0B46-43C91586CA1B}"/>
              </a:ext>
            </a:extLst>
          </p:cNvPr>
          <p:cNvSpPr/>
          <p:nvPr/>
        </p:nvSpPr>
        <p:spPr>
          <a:xfrm>
            <a:off x="3465189" y="4369924"/>
            <a:ext cx="2630811" cy="38745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panose="020F0302020204030204"/>
              <a:ea typeface="+mn-ea"/>
              <a:cs typeface="+mn-cs"/>
            </a:endParaRPr>
          </a:p>
        </p:txBody>
      </p:sp>
      <p:cxnSp>
        <p:nvCxnSpPr>
          <p:cNvPr id="15" name="Straight Arrow Connector 14">
            <a:extLst>
              <a:ext uri="{FF2B5EF4-FFF2-40B4-BE49-F238E27FC236}">
                <a16:creationId xmlns:a16="http://schemas.microsoft.com/office/drawing/2014/main" id="{28A6656E-10AF-F980-E175-DF5E08DDC34E}"/>
              </a:ext>
              <a:ext uri="{C183D7F6-B498-43B3-948B-1728B52AA6E4}">
                <adec:decorative xmlns:adec="http://schemas.microsoft.com/office/drawing/2017/decorative" val="1"/>
              </a:ext>
            </a:extLst>
          </p:cNvPr>
          <p:cNvCxnSpPr>
            <a:cxnSpLocks/>
          </p:cNvCxnSpPr>
          <p:nvPr/>
        </p:nvCxnSpPr>
        <p:spPr>
          <a:xfrm flipH="1">
            <a:off x="813721" y="4929051"/>
            <a:ext cx="1119582" cy="1097482"/>
          </a:xfrm>
          <a:prstGeom prst="straightConnector1">
            <a:avLst/>
          </a:prstGeom>
          <a:ln w="28575">
            <a:solidFill>
              <a:srgbClr val="FF0000"/>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17" name="Rectangle 16" descr="Checkbox to select set on advanced search page">
            <a:extLst>
              <a:ext uri="{FF2B5EF4-FFF2-40B4-BE49-F238E27FC236}">
                <a16:creationId xmlns:a16="http://schemas.microsoft.com/office/drawing/2014/main" id="{BBE57499-F651-EFC4-9D08-2B161F186E53}"/>
              </a:ext>
            </a:extLst>
          </p:cNvPr>
          <p:cNvSpPr/>
          <p:nvPr/>
        </p:nvSpPr>
        <p:spPr>
          <a:xfrm>
            <a:off x="420297" y="5309863"/>
            <a:ext cx="303489" cy="27483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panose="020F0302020204030204"/>
              <a:ea typeface="+mn-ea"/>
              <a:cs typeface="+mn-cs"/>
            </a:endParaRPr>
          </a:p>
        </p:txBody>
      </p:sp>
      <p:cxnSp>
        <p:nvCxnSpPr>
          <p:cNvPr id="20" name="Straight Arrow Connector 19">
            <a:extLst>
              <a:ext uri="{FF2B5EF4-FFF2-40B4-BE49-F238E27FC236}">
                <a16:creationId xmlns:a16="http://schemas.microsoft.com/office/drawing/2014/main" id="{00BC6EB9-5273-F286-7A94-49B0731F11DC}"/>
              </a:ext>
              <a:ext uri="{C183D7F6-B498-43B3-948B-1728B52AA6E4}">
                <adec:decorative xmlns:adec="http://schemas.microsoft.com/office/drawing/2017/decorative" val="1"/>
              </a:ext>
            </a:extLst>
          </p:cNvPr>
          <p:cNvCxnSpPr>
            <a:cxnSpLocks/>
          </p:cNvCxnSpPr>
          <p:nvPr/>
        </p:nvCxnSpPr>
        <p:spPr>
          <a:xfrm flipH="1">
            <a:off x="742580" y="1733006"/>
            <a:ext cx="8201123" cy="3714272"/>
          </a:xfrm>
          <a:prstGeom prst="straightConnector1">
            <a:avLst/>
          </a:prstGeom>
          <a:ln w="28575">
            <a:solidFill>
              <a:srgbClr val="FF0000"/>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588FDB18-F2E9-3F86-17FD-819DCA316B3C}"/>
              </a:ext>
            </a:extLst>
          </p:cNvPr>
          <p:cNvSpPr txBox="1"/>
          <p:nvPr/>
        </p:nvSpPr>
        <p:spPr>
          <a:xfrm>
            <a:off x="8943703" y="1410722"/>
            <a:ext cx="3091223" cy="2031325"/>
          </a:xfrm>
          <a:prstGeom prst="rect">
            <a:avLst/>
          </a:prstGeom>
          <a:solidFill>
            <a:schemeClr val="accent1">
              <a:lumMod val="40000"/>
              <a:lumOff val="60000"/>
            </a:schemeClr>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rPr>
              <a:t>You can combine searches from your history. Just select the box next to the relevant searches from your history, then choose either “Combine with AND” or “Combine with OR” at the top of your history list.</a:t>
            </a:r>
          </a:p>
        </p:txBody>
      </p:sp>
      <p:cxnSp>
        <p:nvCxnSpPr>
          <p:cNvPr id="31" name="Straight Arrow Connector 30">
            <a:extLst>
              <a:ext uri="{FF2B5EF4-FFF2-40B4-BE49-F238E27FC236}">
                <a16:creationId xmlns:a16="http://schemas.microsoft.com/office/drawing/2014/main" id="{9F729139-2217-3022-79F1-41D35C23170B}"/>
              </a:ext>
              <a:ext uri="{C183D7F6-B498-43B3-948B-1728B52AA6E4}">
                <adec:decorative xmlns:adec="http://schemas.microsoft.com/office/drawing/2017/decorative" val="1"/>
              </a:ext>
            </a:extLst>
          </p:cNvPr>
          <p:cNvCxnSpPr>
            <a:cxnSpLocks/>
          </p:cNvCxnSpPr>
          <p:nvPr/>
        </p:nvCxnSpPr>
        <p:spPr>
          <a:xfrm flipH="1">
            <a:off x="6096000" y="3021874"/>
            <a:ext cx="2866497" cy="1312362"/>
          </a:xfrm>
          <a:prstGeom prst="straightConnector1">
            <a:avLst/>
          </a:prstGeom>
          <a:ln w="28575">
            <a:solidFill>
              <a:srgbClr val="FF0000"/>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pic>
        <p:nvPicPr>
          <p:cNvPr id="34" name="Picture 33" descr="Screenshot of advanced search page">
            <a:extLst>
              <a:ext uri="{FF2B5EF4-FFF2-40B4-BE49-F238E27FC236}">
                <a16:creationId xmlns:a16="http://schemas.microsoft.com/office/drawing/2014/main" id="{662E0100-FE44-C78A-5CC0-5BE1679E8077}"/>
              </a:ext>
            </a:extLst>
          </p:cNvPr>
          <p:cNvPicPr>
            <a:picLocks noChangeAspect="1"/>
          </p:cNvPicPr>
          <p:nvPr/>
        </p:nvPicPr>
        <p:blipFill>
          <a:blip r:embed="rId4"/>
          <a:stretch>
            <a:fillRect/>
          </a:stretch>
        </p:blipFill>
        <p:spPr>
          <a:xfrm>
            <a:off x="8694129" y="3558159"/>
            <a:ext cx="3340177" cy="1487897"/>
          </a:xfrm>
          <a:prstGeom prst="rect">
            <a:avLst/>
          </a:prstGeom>
        </p:spPr>
      </p:pic>
      <p:sp>
        <p:nvSpPr>
          <p:cNvPr id="38" name="TextBox 37">
            <a:extLst>
              <a:ext uri="{FF2B5EF4-FFF2-40B4-BE49-F238E27FC236}">
                <a16:creationId xmlns:a16="http://schemas.microsoft.com/office/drawing/2014/main" id="{254A8D45-C1CE-F614-D1D3-EFE1751206EA}"/>
              </a:ext>
            </a:extLst>
          </p:cNvPr>
          <p:cNvSpPr txBox="1"/>
          <p:nvPr/>
        </p:nvSpPr>
        <p:spPr>
          <a:xfrm>
            <a:off x="8962496" y="5162168"/>
            <a:ext cx="3091223" cy="1200329"/>
          </a:xfrm>
          <a:prstGeom prst="rect">
            <a:avLst/>
          </a:prstGeom>
          <a:solidFill>
            <a:schemeClr val="accent1">
              <a:lumMod val="40000"/>
              <a:lumOff val="60000"/>
            </a:schemeClr>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rPr>
              <a:t>This will add the select searches to the search field. Just click Search to run the combined search.</a:t>
            </a:r>
          </a:p>
        </p:txBody>
      </p:sp>
      <p:sp>
        <p:nvSpPr>
          <p:cNvPr id="40" name="TextBox 39">
            <a:extLst>
              <a:ext uri="{FF2B5EF4-FFF2-40B4-BE49-F238E27FC236}">
                <a16:creationId xmlns:a16="http://schemas.microsoft.com/office/drawing/2014/main" id="{41C0E982-DED4-693B-B9EF-7AA98AA411FE}"/>
              </a:ext>
            </a:extLst>
          </p:cNvPr>
          <p:cNvSpPr txBox="1"/>
          <p:nvPr/>
        </p:nvSpPr>
        <p:spPr>
          <a:xfrm>
            <a:off x="2541981" y="6116928"/>
            <a:ext cx="4602320" cy="646331"/>
          </a:xfrm>
          <a:prstGeom prst="rect">
            <a:avLst/>
          </a:prstGeom>
          <a:solidFill>
            <a:schemeClr val="bg2">
              <a:lumMod val="75000"/>
            </a:schemeClr>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Light" panose="020F0302020204030204"/>
                <a:ea typeface="+mn-ea"/>
                <a:cs typeface="+mn-cs"/>
              </a:rPr>
              <a:t>TIP: </a:t>
            </a:r>
            <a:r>
              <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rPr>
              <a:t>make sure to clear any old searches from your search bar before combining searches.</a:t>
            </a:r>
          </a:p>
        </p:txBody>
      </p:sp>
    </p:spTree>
    <p:extLst>
      <p:ext uri="{BB962C8B-B14F-4D97-AF65-F5344CB8AC3E}">
        <p14:creationId xmlns:p14="http://schemas.microsoft.com/office/powerpoint/2010/main" val="8944901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84927B-7966-A432-C5F3-35331D38FB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ACEDB0-E6DD-0534-BC4A-A9B12A4F706D}"/>
              </a:ext>
            </a:extLst>
          </p:cNvPr>
          <p:cNvSpPr>
            <a:spLocks noGrp="1"/>
          </p:cNvSpPr>
          <p:nvPr>
            <p:ph type="title"/>
          </p:nvPr>
        </p:nvSpPr>
        <p:spPr>
          <a:xfrm>
            <a:off x="401503" y="248178"/>
            <a:ext cx="10772775" cy="1208663"/>
          </a:xfrm>
        </p:spPr>
        <p:txBody>
          <a:bodyPr/>
          <a:lstStyle/>
          <a:p>
            <a:r>
              <a:rPr lang="en-US" dirty="0"/>
              <a:t>Dealing with Results</a:t>
            </a:r>
          </a:p>
        </p:txBody>
      </p:sp>
      <p:pic>
        <p:nvPicPr>
          <p:cNvPr id="11" name="Picture 10" descr="Screenshot of MyEBSCO menu">
            <a:extLst>
              <a:ext uri="{FF2B5EF4-FFF2-40B4-BE49-F238E27FC236}">
                <a16:creationId xmlns:a16="http://schemas.microsoft.com/office/drawing/2014/main" id="{7AFCFAA6-E895-2C06-2729-AE2DD9A89A16}"/>
              </a:ext>
            </a:extLst>
          </p:cNvPr>
          <p:cNvPicPr>
            <a:picLocks noChangeAspect="1"/>
          </p:cNvPicPr>
          <p:nvPr/>
        </p:nvPicPr>
        <p:blipFill>
          <a:blip r:embed="rId3"/>
          <a:stretch>
            <a:fillRect/>
          </a:stretch>
        </p:blipFill>
        <p:spPr>
          <a:xfrm>
            <a:off x="235192" y="1202673"/>
            <a:ext cx="2963926" cy="4658375"/>
          </a:xfrm>
          <a:prstGeom prst="rect">
            <a:avLst/>
          </a:prstGeom>
        </p:spPr>
      </p:pic>
      <p:sp>
        <p:nvSpPr>
          <p:cNvPr id="12" name="TextBox 11">
            <a:extLst>
              <a:ext uri="{FF2B5EF4-FFF2-40B4-BE49-F238E27FC236}">
                <a16:creationId xmlns:a16="http://schemas.microsoft.com/office/drawing/2014/main" id="{24D283E6-3F05-6702-E6BC-50E00406AD8B}"/>
              </a:ext>
            </a:extLst>
          </p:cNvPr>
          <p:cNvSpPr txBox="1"/>
          <p:nvPr/>
        </p:nvSpPr>
        <p:spPr>
          <a:xfrm>
            <a:off x="3308856" y="1254510"/>
            <a:ext cx="3599831" cy="5355312"/>
          </a:xfrm>
          <a:prstGeom prst="rect">
            <a:avLst/>
          </a:prstGeom>
          <a:solidFill>
            <a:schemeClr val="accent1">
              <a:lumMod val="40000"/>
              <a:lumOff val="60000"/>
            </a:schemeClr>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rPr>
              <a:t>EBSCO offers two ways to save searches and records in its databases.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Light" panose="020F0302020204030204"/>
                <a:ea typeface="+mn-ea"/>
                <a:cs typeface="+mn-cs"/>
              </a:rPr>
              <a:t>Projects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rPr>
              <a:t>Allows the user to create “Projects.” Under these you can save both Records and Searches. These projects can be named and given both brief descriptions and due dates.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Light" panose="020F0302020204030204"/>
                <a:ea typeface="+mn-ea"/>
                <a:cs typeface="+mn-cs"/>
              </a:rPr>
              <a:t>Saved</a:t>
            </a:r>
            <a:endPar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rPr>
              <a:t>Similar to Projects, this feature allows you to save Records, Searches, </a:t>
            </a:r>
            <a:r>
              <a:rPr kumimoji="0" lang="en-US" sz="1800" b="1" i="0" u="none" strike="noStrike" kern="1200" cap="none" spc="0" normalizeH="0" baseline="0" noProof="0" dirty="0">
                <a:ln>
                  <a:noFill/>
                </a:ln>
                <a:solidFill>
                  <a:prstClr val="black"/>
                </a:solidFill>
                <a:effectLst/>
                <a:uLnTx/>
                <a:uFillTx/>
                <a:latin typeface="Calibri Light" panose="020F0302020204030204"/>
                <a:ea typeface="+mn-ea"/>
                <a:cs typeface="+mn-cs"/>
              </a:rPr>
              <a:t>and</a:t>
            </a:r>
            <a:r>
              <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rPr>
              <a:t> Search Sets. Unlike Projects, saving does not include organizational tools. All saved records appear in the same list.</a:t>
            </a:r>
          </a:p>
        </p:txBody>
      </p:sp>
      <p:pic>
        <p:nvPicPr>
          <p:cNvPr id="5" name="Picture 4" descr="Screenshot of Projects folder page">
            <a:extLst>
              <a:ext uri="{FF2B5EF4-FFF2-40B4-BE49-F238E27FC236}">
                <a16:creationId xmlns:a16="http://schemas.microsoft.com/office/drawing/2014/main" id="{4E92D1BC-C23A-2FB1-960D-520B12FBC039}"/>
              </a:ext>
            </a:extLst>
          </p:cNvPr>
          <p:cNvPicPr>
            <a:picLocks noChangeAspect="1"/>
          </p:cNvPicPr>
          <p:nvPr/>
        </p:nvPicPr>
        <p:blipFill>
          <a:blip r:embed="rId4"/>
          <a:stretch>
            <a:fillRect/>
          </a:stretch>
        </p:blipFill>
        <p:spPr>
          <a:xfrm>
            <a:off x="7116589" y="1020681"/>
            <a:ext cx="2036651" cy="2638263"/>
          </a:xfrm>
          <a:prstGeom prst="rect">
            <a:avLst/>
          </a:prstGeom>
          <a:ln>
            <a:solidFill>
              <a:schemeClr val="tx2">
                <a:lumMod val="50000"/>
                <a:lumOff val="50000"/>
              </a:schemeClr>
            </a:solidFill>
          </a:ln>
        </p:spPr>
      </p:pic>
      <p:pic>
        <p:nvPicPr>
          <p:cNvPr id="7" name="Picture 6" descr="Screenshot of records in a projects folder">
            <a:extLst>
              <a:ext uri="{FF2B5EF4-FFF2-40B4-BE49-F238E27FC236}">
                <a16:creationId xmlns:a16="http://schemas.microsoft.com/office/drawing/2014/main" id="{2CC07F08-AB2A-DDB5-3717-9E0964F51ABC}"/>
              </a:ext>
            </a:extLst>
          </p:cNvPr>
          <p:cNvPicPr>
            <a:picLocks noChangeAspect="1"/>
          </p:cNvPicPr>
          <p:nvPr/>
        </p:nvPicPr>
        <p:blipFill>
          <a:blip r:embed="rId5"/>
          <a:stretch>
            <a:fillRect/>
          </a:stretch>
        </p:blipFill>
        <p:spPr>
          <a:xfrm>
            <a:off x="8620342" y="248178"/>
            <a:ext cx="3210373" cy="2667372"/>
          </a:xfrm>
          <a:prstGeom prst="rect">
            <a:avLst/>
          </a:prstGeom>
          <a:ln>
            <a:solidFill>
              <a:schemeClr val="tx2">
                <a:lumMod val="50000"/>
                <a:lumOff val="50000"/>
              </a:schemeClr>
            </a:solidFill>
          </a:ln>
        </p:spPr>
      </p:pic>
      <p:pic>
        <p:nvPicPr>
          <p:cNvPr id="9" name="Picture 8" descr="Screenshot of saved records">
            <a:extLst>
              <a:ext uri="{FF2B5EF4-FFF2-40B4-BE49-F238E27FC236}">
                <a16:creationId xmlns:a16="http://schemas.microsoft.com/office/drawing/2014/main" id="{6296712B-FE7A-393F-C7F7-C43E4E7B9EFE}"/>
              </a:ext>
            </a:extLst>
          </p:cNvPr>
          <p:cNvPicPr>
            <a:picLocks noChangeAspect="1"/>
          </p:cNvPicPr>
          <p:nvPr/>
        </p:nvPicPr>
        <p:blipFill>
          <a:blip r:embed="rId6"/>
          <a:srcRect b="21279"/>
          <a:stretch>
            <a:fillRect/>
          </a:stretch>
        </p:blipFill>
        <p:spPr>
          <a:xfrm>
            <a:off x="7006851" y="3429000"/>
            <a:ext cx="4949957" cy="2715696"/>
          </a:xfrm>
          <a:prstGeom prst="rect">
            <a:avLst/>
          </a:prstGeom>
          <a:ln>
            <a:solidFill>
              <a:schemeClr val="tx2">
                <a:lumMod val="50000"/>
                <a:lumOff val="50000"/>
              </a:schemeClr>
            </a:solidFill>
          </a:ln>
        </p:spPr>
      </p:pic>
    </p:spTree>
    <p:extLst>
      <p:ext uri="{BB962C8B-B14F-4D97-AF65-F5344CB8AC3E}">
        <p14:creationId xmlns:p14="http://schemas.microsoft.com/office/powerpoint/2010/main" val="28904569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F8BE86-5257-19C9-EF47-E08FD20EF2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B24090-075B-EA46-7C1E-2D7E5A5E0E28}"/>
              </a:ext>
            </a:extLst>
          </p:cNvPr>
          <p:cNvSpPr>
            <a:spLocks noGrp="1"/>
          </p:cNvSpPr>
          <p:nvPr>
            <p:ph type="title"/>
          </p:nvPr>
        </p:nvSpPr>
        <p:spPr>
          <a:xfrm>
            <a:off x="401503" y="248178"/>
            <a:ext cx="10772775" cy="1208663"/>
          </a:xfrm>
        </p:spPr>
        <p:txBody>
          <a:bodyPr/>
          <a:lstStyle/>
          <a:p>
            <a:r>
              <a:rPr lang="en-US" dirty="0"/>
              <a:t>Exporting Results to a Citation Manager</a:t>
            </a:r>
          </a:p>
        </p:txBody>
      </p:sp>
      <p:sp>
        <p:nvSpPr>
          <p:cNvPr id="12" name="TextBox 11">
            <a:extLst>
              <a:ext uri="{FF2B5EF4-FFF2-40B4-BE49-F238E27FC236}">
                <a16:creationId xmlns:a16="http://schemas.microsoft.com/office/drawing/2014/main" id="{0B15AFB5-B3EA-F3FA-6646-DC693A1C67F9}"/>
              </a:ext>
            </a:extLst>
          </p:cNvPr>
          <p:cNvSpPr txBox="1"/>
          <p:nvPr/>
        </p:nvSpPr>
        <p:spPr>
          <a:xfrm>
            <a:off x="401503" y="1305943"/>
            <a:ext cx="6154296" cy="646331"/>
          </a:xfrm>
          <a:prstGeom prst="rect">
            <a:avLst/>
          </a:prstGeom>
          <a:solidFill>
            <a:schemeClr val="accent1">
              <a:lumMod val="40000"/>
              <a:lumOff val="60000"/>
            </a:schemeClr>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rPr>
              <a:t>Individual citations can be exported by selecting “Cite” from the menu either in the search results or the article record.</a:t>
            </a:r>
          </a:p>
        </p:txBody>
      </p:sp>
      <p:pic>
        <p:nvPicPr>
          <p:cNvPr id="4" name="Picture 3" descr="Screenshot of article result display">
            <a:extLst>
              <a:ext uri="{FF2B5EF4-FFF2-40B4-BE49-F238E27FC236}">
                <a16:creationId xmlns:a16="http://schemas.microsoft.com/office/drawing/2014/main" id="{568F026D-71D5-CB19-F6F0-6F0C18C57921}"/>
              </a:ext>
            </a:extLst>
          </p:cNvPr>
          <p:cNvPicPr>
            <a:picLocks noChangeAspect="1"/>
          </p:cNvPicPr>
          <p:nvPr/>
        </p:nvPicPr>
        <p:blipFill>
          <a:blip r:embed="rId3"/>
          <a:stretch>
            <a:fillRect/>
          </a:stretch>
        </p:blipFill>
        <p:spPr>
          <a:xfrm>
            <a:off x="533821" y="2053777"/>
            <a:ext cx="5689770" cy="1759580"/>
          </a:xfrm>
          <a:prstGeom prst="rect">
            <a:avLst/>
          </a:prstGeom>
        </p:spPr>
      </p:pic>
      <p:pic>
        <p:nvPicPr>
          <p:cNvPr id="7" name="Picture 6" descr="Screenshot of drop down menu of export menu">
            <a:extLst>
              <a:ext uri="{FF2B5EF4-FFF2-40B4-BE49-F238E27FC236}">
                <a16:creationId xmlns:a16="http://schemas.microsoft.com/office/drawing/2014/main" id="{695B9D56-3794-1FEA-3424-7A44E08CA75A}"/>
              </a:ext>
            </a:extLst>
          </p:cNvPr>
          <p:cNvPicPr>
            <a:picLocks noChangeAspect="1"/>
          </p:cNvPicPr>
          <p:nvPr/>
        </p:nvPicPr>
        <p:blipFill>
          <a:blip r:embed="rId4"/>
          <a:stretch>
            <a:fillRect/>
          </a:stretch>
        </p:blipFill>
        <p:spPr>
          <a:xfrm>
            <a:off x="457499" y="4010174"/>
            <a:ext cx="3021152" cy="2649878"/>
          </a:xfrm>
          <a:prstGeom prst="rect">
            <a:avLst/>
          </a:prstGeom>
        </p:spPr>
      </p:pic>
      <p:sp>
        <p:nvSpPr>
          <p:cNvPr id="5" name="TextBox 4">
            <a:extLst>
              <a:ext uri="{FF2B5EF4-FFF2-40B4-BE49-F238E27FC236}">
                <a16:creationId xmlns:a16="http://schemas.microsoft.com/office/drawing/2014/main" id="{3051F78A-6A68-4791-3B98-90FD2E611678}"/>
              </a:ext>
            </a:extLst>
          </p:cNvPr>
          <p:cNvSpPr txBox="1"/>
          <p:nvPr/>
        </p:nvSpPr>
        <p:spPr>
          <a:xfrm>
            <a:off x="3639469" y="3903952"/>
            <a:ext cx="3357665" cy="2862322"/>
          </a:xfrm>
          <a:prstGeom prst="rect">
            <a:avLst/>
          </a:prstGeom>
          <a:solidFill>
            <a:schemeClr val="accent1">
              <a:lumMod val="40000"/>
              <a:lumOff val="60000"/>
            </a:schemeClr>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rPr>
              <a:t>To export bulk citations either select the checkboxes next to the relevant articles, or use the dropdown at the top of the results to bulk-select up to 500 results.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Light" panose="020F0302020204030204"/>
                <a:ea typeface="+mn-ea"/>
                <a:cs typeface="+mn-cs"/>
              </a:rPr>
              <a:t>NOTE: </a:t>
            </a:r>
            <a:r>
              <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rPr>
              <a:t>if you are not logged into your </a:t>
            </a:r>
            <a:r>
              <a:rPr kumimoji="0" lang="en-US" sz="1800" b="0" i="0" u="none" strike="noStrike" kern="1200" cap="none" spc="0" normalizeH="0" baseline="0" noProof="0" dirty="0" err="1">
                <a:ln>
                  <a:noFill/>
                </a:ln>
                <a:solidFill>
                  <a:prstClr val="black"/>
                </a:solidFill>
                <a:effectLst/>
                <a:uLnTx/>
                <a:uFillTx/>
                <a:latin typeface="Calibri Light" panose="020F0302020204030204"/>
                <a:ea typeface="+mn-ea"/>
                <a:cs typeface="+mn-cs"/>
              </a:rPr>
              <a:t>MyEBSCO</a:t>
            </a:r>
            <a:r>
              <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rPr>
              <a:t> account, you will only be able to export a page of citations (50) this way.</a:t>
            </a:r>
          </a:p>
        </p:txBody>
      </p:sp>
      <p:pic>
        <p:nvPicPr>
          <p:cNvPr id="17" name="Picture 16" descr="Screenshot of citation page">
            <a:extLst>
              <a:ext uri="{FF2B5EF4-FFF2-40B4-BE49-F238E27FC236}">
                <a16:creationId xmlns:a16="http://schemas.microsoft.com/office/drawing/2014/main" id="{C08AEF08-14C1-43D0-588C-F1F4F767CB87}"/>
              </a:ext>
            </a:extLst>
          </p:cNvPr>
          <p:cNvPicPr>
            <a:picLocks noChangeAspect="1"/>
          </p:cNvPicPr>
          <p:nvPr/>
        </p:nvPicPr>
        <p:blipFill>
          <a:blip r:embed="rId5"/>
          <a:stretch>
            <a:fillRect/>
          </a:stretch>
        </p:blipFill>
        <p:spPr>
          <a:xfrm>
            <a:off x="7438470" y="1297637"/>
            <a:ext cx="3630895" cy="3619386"/>
          </a:xfrm>
          <a:prstGeom prst="rect">
            <a:avLst/>
          </a:prstGeom>
        </p:spPr>
      </p:pic>
      <p:sp>
        <p:nvSpPr>
          <p:cNvPr id="19" name="Rectangle 18">
            <a:extLst>
              <a:ext uri="{FF2B5EF4-FFF2-40B4-BE49-F238E27FC236}">
                <a16:creationId xmlns:a16="http://schemas.microsoft.com/office/drawing/2014/main" id="{A7B5E3F2-A97E-79CA-26F7-8B8E4D4E7B3C}"/>
              </a:ext>
              <a:ext uri="{C183D7F6-B498-43B3-948B-1728B52AA6E4}">
                <adec:decorative xmlns:adec="http://schemas.microsoft.com/office/drawing/2017/decorative" val="1"/>
              </a:ext>
            </a:extLst>
          </p:cNvPr>
          <p:cNvSpPr/>
          <p:nvPr/>
        </p:nvSpPr>
        <p:spPr>
          <a:xfrm>
            <a:off x="5047388" y="2362156"/>
            <a:ext cx="715459" cy="327882"/>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panose="020F0302020204030204"/>
              <a:ea typeface="+mn-ea"/>
              <a:cs typeface="+mn-cs"/>
            </a:endParaRPr>
          </a:p>
        </p:txBody>
      </p:sp>
      <p:sp>
        <p:nvSpPr>
          <p:cNvPr id="22" name="Rectangle 21">
            <a:extLst>
              <a:ext uri="{FF2B5EF4-FFF2-40B4-BE49-F238E27FC236}">
                <a16:creationId xmlns:a16="http://schemas.microsoft.com/office/drawing/2014/main" id="{2DF1E5BB-260E-9967-2654-0474310828BF}"/>
              </a:ext>
              <a:ext uri="{C183D7F6-B498-43B3-948B-1728B52AA6E4}">
                <adec:decorative xmlns:adec="http://schemas.microsoft.com/office/drawing/2017/decorative" val="1"/>
              </a:ext>
            </a:extLst>
          </p:cNvPr>
          <p:cNvSpPr/>
          <p:nvPr/>
        </p:nvSpPr>
        <p:spPr>
          <a:xfrm>
            <a:off x="7544721" y="3311083"/>
            <a:ext cx="1198226" cy="94304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panose="020F0302020204030204"/>
              <a:ea typeface="+mn-ea"/>
              <a:cs typeface="+mn-cs"/>
            </a:endParaRPr>
          </a:p>
        </p:txBody>
      </p:sp>
      <p:sp>
        <p:nvSpPr>
          <p:cNvPr id="8" name="TextBox 7">
            <a:extLst>
              <a:ext uri="{FF2B5EF4-FFF2-40B4-BE49-F238E27FC236}">
                <a16:creationId xmlns:a16="http://schemas.microsoft.com/office/drawing/2014/main" id="{5EF69F7F-2F3B-383F-C1EB-B243A4839554}"/>
              </a:ext>
            </a:extLst>
          </p:cNvPr>
          <p:cNvSpPr txBox="1"/>
          <p:nvPr/>
        </p:nvSpPr>
        <p:spPr>
          <a:xfrm>
            <a:off x="7438470" y="4371307"/>
            <a:ext cx="4546892" cy="1754326"/>
          </a:xfrm>
          <a:prstGeom prst="rect">
            <a:avLst/>
          </a:prstGeom>
          <a:solidFill>
            <a:schemeClr val="accent1">
              <a:lumMod val="40000"/>
              <a:lumOff val="60000"/>
            </a:schemeClr>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rPr>
              <a:t>Selected citations can be either copied as text in a variety of citation styles or exported.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rPr>
              <a:t>CINAHL provides options to export directly to a variety of Citation Managers, or to download an RIS file.</a:t>
            </a:r>
          </a:p>
        </p:txBody>
      </p:sp>
      <p:sp>
        <p:nvSpPr>
          <p:cNvPr id="3" name="Rectangle 2">
            <a:extLst>
              <a:ext uri="{FF2B5EF4-FFF2-40B4-BE49-F238E27FC236}">
                <a16:creationId xmlns:a16="http://schemas.microsoft.com/office/drawing/2014/main" id="{406C9321-D543-CD43-4B56-165966A98D20}"/>
              </a:ext>
              <a:ext uri="{C183D7F6-B498-43B3-948B-1728B52AA6E4}">
                <adec:decorative xmlns:adec="http://schemas.microsoft.com/office/drawing/2017/decorative" val="1"/>
              </a:ext>
            </a:extLst>
          </p:cNvPr>
          <p:cNvSpPr/>
          <p:nvPr/>
        </p:nvSpPr>
        <p:spPr>
          <a:xfrm>
            <a:off x="821410" y="5563892"/>
            <a:ext cx="666427" cy="154983"/>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49322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5EE3F6-3428-3701-85AD-D8E3822CAE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59C081-82BC-8F0C-40AD-F85D13DB8883}"/>
              </a:ext>
            </a:extLst>
          </p:cNvPr>
          <p:cNvSpPr>
            <a:spLocks noGrp="1"/>
          </p:cNvSpPr>
          <p:nvPr>
            <p:ph type="title"/>
          </p:nvPr>
        </p:nvSpPr>
        <p:spPr>
          <a:xfrm>
            <a:off x="401503" y="248178"/>
            <a:ext cx="10772775" cy="1208663"/>
          </a:xfrm>
        </p:spPr>
        <p:txBody>
          <a:bodyPr/>
          <a:lstStyle/>
          <a:p>
            <a:r>
              <a:rPr lang="en-US" dirty="0"/>
              <a:t>Exporting a full result set</a:t>
            </a:r>
          </a:p>
        </p:txBody>
      </p:sp>
      <p:sp>
        <p:nvSpPr>
          <p:cNvPr id="12" name="TextBox 11">
            <a:extLst>
              <a:ext uri="{FF2B5EF4-FFF2-40B4-BE49-F238E27FC236}">
                <a16:creationId xmlns:a16="http://schemas.microsoft.com/office/drawing/2014/main" id="{DAFDAF02-E68A-8776-EED4-5430CC81FAA2}"/>
              </a:ext>
            </a:extLst>
          </p:cNvPr>
          <p:cNvSpPr txBox="1"/>
          <p:nvPr/>
        </p:nvSpPr>
        <p:spPr>
          <a:xfrm>
            <a:off x="401503" y="1590606"/>
            <a:ext cx="6749715" cy="1015663"/>
          </a:xfrm>
          <a:prstGeom prst="rect">
            <a:avLst/>
          </a:prstGeom>
          <a:solidFill>
            <a:schemeClr val="accent1">
              <a:lumMod val="40000"/>
              <a:lumOff val="60000"/>
            </a:schemeClr>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Light" panose="020F0302020204030204"/>
                <a:ea typeface="+mn-ea"/>
                <a:cs typeface="+mn-cs"/>
              </a:rPr>
              <a:t>To export a larger batch of citations or a complete set of search results, click on the down arrow next to the “Select All” box at the top of the result list.</a:t>
            </a:r>
          </a:p>
        </p:txBody>
      </p:sp>
      <p:pic>
        <p:nvPicPr>
          <p:cNvPr id="5" name="Picture 4" descr="Screenshot of article result display">
            <a:extLst>
              <a:ext uri="{FF2B5EF4-FFF2-40B4-BE49-F238E27FC236}">
                <a16:creationId xmlns:a16="http://schemas.microsoft.com/office/drawing/2014/main" id="{748D4DC2-3921-EAD7-1AA4-6279B0A76CDF}"/>
              </a:ext>
            </a:extLst>
          </p:cNvPr>
          <p:cNvPicPr>
            <a:picLocks noChangeAspect="1"/>
          </p:cNvPicPr>
          <p:nvPr/>
        </p:nvPicPr>
        <p:blipFill>
          <a:blip r:embed="rId3"/>
          <a:stretch>
            <a:fillRect/>
          </a:stretch>
        </p:blipFill>
        <p:spPr>
          <a:xfrm>
            <a:off x="822622" y="2850390"/>
            <a:ext cx="5944879" cy="2306648"/>
          </a:xfrm>
          <a:prstGeom prst="rect">
            <a:avLst/>
          </a:prstGeom>
        </p:spPr>
      </p:pic>
      <p:sp>
        <p:nvSpPr>
          <p:cNvPr id="22" name="Rectangle 21">
            <a:extLst>
              <a:ext uri="{FF2B5EF4-FFF2-40B4-BE49-F238E27FC236}">
                <a16:creationId xmlns:a16="http://schemas.microsoft.com/office/drawing/2014/main" id="{E081A9FC-99F2-3DC1-09F0-CC1F7B3BB6CC}"/>
              </a:ext>
              <a:ext uri="{C183D7F6-B498-43B3-948B-1728B52AA6E4}">
                <adec:decorative xmlns:adec="http://schemas.microsoft.com/office/drawing/2017/decorative" val="1"/>
              </a:ext>
            </a:extLst>
          </p:cNvPr>
          <p:cNvSpPr/>
          <p:nvPr/>
        </p:nvSpPr>
        <p:spPr>
          <a:xfrm>
            <a:off x="1492907" y="3256496"/>
            <a:ext cx="345915" cy="29082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panose="020F0302020204030204"/>
              <a:ea typeface="+mn-ea"/>
              <a:cs typeface="+mn-cs"/>
            </a:endParaRPr>
          </a:p>
        </p:txBody>
      </p:sp>
      <p:sp>
        <p:nvSpPr>
          <p:cNvPr id="6" name="Rectangle 5">
            <a:extLst>
              <a:ext uri="{FF2B5EF4-FFF2-40B4-BE49-F238E27FC236}">
                <a16:creationId xmlns:a16="http://schemas.microsoft.com/office/drawing/2014/main" id="{8618D4E4-AA0B-4A5E-F375-0430511D584E}"/>
              </a:ext>
              <a:ext uri="{C183D7F6-B498-43B3-948B-1728B52AA6E4}">
                <adec:decorative xmlns:adec="http://schemas.microsoft.com/office/drawing/2017/decorative" val="1"/>
              </a:ext>
            </a:extLst>
          </p:cNvPr>
          <p:cNvSpPr/>
          <p:nvPr/>
        </p:nvSpPr>
        <p:spPr>
          <a:xfrm>
            <a:off x="1665865" y="4003714"/>
            <a:ext cx="1172585" cy="204538"/>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panose="020F0302020204030204"/>
              <a:ea typeface="+mn-ea"/>
              <a:cs typeface="+mn-cs"/>
            </a:endParaRPr>
          </a:p>
        </p:txBody>
      </p:sp>
      <p:sp>
        <p:nvSpPr>
          <p:cNvPr id="10" name="TextBox 9">
            <a:extLst>
              <a:ext uri="{FF2B5EF4-FFF2-40B4-BE49-F238E27FC236}">
                <a16:creationId xmlns:a16="http://schemas.microsoft.com/office/drawing/2014/main" id="{20F1EE3C-AEF2-2FE6-59EF-B6A69BA1E14A}"/>
              </a:ext>
            </a:extLst>
          </p:cNvPr>
          <p:cNvSpPr txBox="1"/>
          <p:nvPr/>
        </p:nvSpPr>
        <p:spPr>
          <a:xfrm>
            <a:off x="1098062" y="5401159"/>
            <a:ext cx="5669439" cy="1015663"/>
          </a:xfrm>
          <a:prstGeom prst="rect">
            <a:avLst/>
          </a:prstGeom>
          <a:solidFill>
            <a:schemeClr val="accent1">
              <a:lumMod val="40000"/>
              <a:lumOff val="60000"/>
            </a:schemeClr>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Light" panose="020F0302020204030204"/>
                <a:ea typeface="+mn-ea"/>
                <a:cs typeface="+mn-cs"/>
              </a:rPr>
              <a:t>On the next screen, enter your email address and select your desired format to have a download link mailed to you</a:t>
            </a:r>
            <a:r>
              <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rPr>
              <a:t>.</a:t>
            </a:r>
          </a:p>
        </p:txBody>
      </p:sp>
      <p:pic>
        <p:nvPicPr>
          <p:cNvPr id="9" name="Picture 8" descr="Screenshot of export results email page">
            <a:extLst>
              <a:ext uri="{FF2B5EF4-FFF2-40B4-BE49-F238E27FC236}">
                <a16:creationId xmlns:a16="http://schemas.microsoft.com/office/drawing/2014/main" id="{145DDD1B-B08C-0540-DC85-29601926CC34}"/>
              </a:ext>
            </a:extLst>
          </p:cNvPr>
          <p:cNvPicPr>
            <a:picLocks noChangeAspect="1"/>
          </p:cNvPicPr>
          <p:nvPr/>
        </p:nvPicPr>
        <p:blipFill>
          <a:blip r:embed="rId4"/>
          <a:stretch>
            <a:fillRect/>
          </a:stretch>
        </p:blipFill>
        <p:spPr>
          <a:xfrm>
            <a:off x="7471261" y="1927755"/>
            <a:ext cx="3898117" cy="4151918"/>
          </a:xfrm>
          <a:prstGeom prst="rect">
            <a:avLst/>
          </a:prstGeom>
        </p:spPr>
      </p:pic>
    </p:spTree>
    <p:extLst>
      <p:ext uri="{BB962C8B-B14F-4D97-AF65-F5344CB8AC3E}">
        <p14:creationId xmlns:p14="http://schemas.microsoft.com/office/powerpoint/2010/main" val="27306298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030F77D-12B3-4419-6DF8-7744A05CC74E}"/>
              </a:ext>
            </a:extLst>
          </p:cNvPr>
          <p:cNvSpPr txBox="1">
            <a:spLocks noGrp="1"/>
          </p:cNvSpPr>
          <p:nvPr>
            <p:ph type="title" idx="4294967295"/>
          </p:nvPr>
        </p:nvSpPr>
        <p:spPr>
          <a:xfrm>
            <a:off x="971550" y="0"/>
            <a:ext cx="7962900" cy="14465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Thank you!</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We are here to help!</a:t>
            </a:r>
          </a:p>
        </p:txBody>
      </p:sp>
      <p:grpSp>
        <p:nvGrpSpPr>
          <p:cNvPr id="18" name="Group 17" descr="QR code to answer survey about presentation">
            <a:extLst>
              <a:ext uri="{FF2B5EF4-FFF2-40B4-BE49-F238E27FC236}">
                <a16:creationId xmlns:a16="http://schemas.microsoft.com/office/drawing/2014/main" id="{8E1A44AF-E5CE-5DA3-D132-7FEEB3CB5EE3}"/>
              </a:ext>
            </a:extLst>
          </p:cNvPr>
          <p:cNvGrpSpPr/>
          <p:nvPr/>
        </p:nvGrpSpPr>
        <p:grpSpPr>
          <a:xfrm>
            <a:off x="552882" y="1653484"/>
            <a:ext cx="2469340" cy="2467166"/>
            <a:chOff x="711896" y="1496352"/>
            <a:chExt cx="3144458" cy="3311641"/>
          </a:xfrm>
        </p:grpSpPr>
        <p:sp>
          <p:nvSpPr>
            <p:cNvPr id="14" name="Rectangle 13">
              <a:extLst>
                <a:ext uri="{FF2B5EF4-FFF2-40B4-BE49-F238E27FC236}">
                  <a16:creationId xmlns:a16="http://schemas.microsoft.com/office/drawing/2014/main" id="{1DDCF961-F9F2-233B-F4DB-36D2E0F67C28}"/>
                </a:ext>
              </a:extLst>
            </p:cNvPr>
            <p:cNvSpPr/>
            <p:nvPr/>
          </p:nvSpPr>
          <p:spPr>
            <a:xfrm>
              <a:off x="714569" y="1496353"/>
              <a:ext cx="3141785" cy="3311640"/>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panose="020F0302020204030204"/>
                <a:ea typeface="+mn-ea"/>
                <a:cs typeface="+mn-cs"/>
              </a:endParaRPr>
            </a:p>
          </p:txBody>
        </p:sp>
        <p:pic>
          <p:nvPicPr>
            <p:cNvPr id="9" name="Picture 8">
              <a:extLst>
                <a:ext uri="{FF2B5EF4-FFF2-40B4-BE49-F238E27FC236}">
                  <a16:creationId xmlns:a16="http://schemas.microsoft.com/office/drawing/2014/main" id="{554F8DEA-70BF-D3C6-1E8B-A18F52CA9071}"/>
                </a:ext>
              </a:extLst>
            </p:cNvPr>
            <p:cNvPicPr>
              <a:picLocks noChangeAspect="1"/>
            </p:cNvPicPr>
            <p:nvPr/>
          </p:nvPicPr>
          <p:blipFill>
            <a:blip r:embed="rId3"/>
            <a:stretch>
              <a:fillRect/>
            </a:stretch>
          </p:blipFill>
          <p:spPr>
            <a:xfrm>
              <a:off x="1007681" y="2281903"/>
              <a:ext cx="2433936" cy="2444314"/>
            </a:xfrm>
            <a:prstGeom prst="rect">
              <a:avLst/>
            </a:prstGeom>
          </p:spPr>
        </p:pic>
        <p:sp>
          <p:nvSpPr>
            <p:cNvPr id="10" name="Title 3">
              <a:extLst>
                <a:ext uri="{FF2B5EF4-FFF2-40B4-BE49-F238E27FC236}">
                  <a16:creationId xmlns:a16="http://schemas.microsoft.com/office/drawing/2014/main" id="{9CB5A539-F56A-8B3B-83C3-F97C91C8EA7F}"/>
                </a:ext>
              </a:extLst>
            </p:cNvPr>
            <p:cNvSpPr txBox="1">
              <a:spLocks/>
            </p:cNvSpPr>
            <p:nvPr/>
          </p:nvSpPr>
          <p:spPr>
            <a:xfrm>
              <a:off x="711896" y="1496352"/>
              <a:ext cx="3141785" cy="703776"/>
            </a:xfrm>
            <a:prstGeom prst="rect">
              <a:avLst/>
            </a:prstGeom>
          </p:spPr>
          <p:txBody>
            <a:bodyPr vert="horz" lIns="91440" tIns="45720" rIns="91440" bIns="45720" rtlCol="0" anchor="t">
              <a:normAutofit fontScale="90000" lnSpcReduction="10000"/>
            </a:bodyPr>
            <a:lstStyle>
              <a:lvl1pPr algn="r"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Survey (Very short!)</a:t>
              </a:r>
              <a:b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Help us collect metrics!</a:t>
              </a:r>
            </a:p>
          </p:txBody>
        </p:sp>
      </p:grpSp>
      <p:grpSp>
        <p:nvGrpSpPr>
          <p:cNvPr id="13" name="Group 12" descr="QR code to LSU Health Libraries instagram page">
            <a:extLst>
              <a:ext uri="{FF2B5EF4-FFF2-40B4-BE49-F238E27FC236}">
                <a16:creationId xmlns:a16="http://schemas.microsoft.com/office/drawing/2014/main" id="{C01FF7E8-5E1F-8312-B301-11DCC1528FF7}"/>
              </a:ext>
            </a:extLst>
          </p:cNvPr>
          <p:cNvGrpSpPr/>
          <p:nvPr/>
        </p:nvGrpSpPr>
        <p:grpSpPr>
          <a:xfrm>
            <a:off x="3387927" y="2887065"/>
            <a:ext cx="2126458" cy="2733601"/>
            <a:chOff x="3427831" y="3752746"/>
            <a:chExt cx="2057874" cy="2733601"/>
          </a:xfrm>
        </p:grpSpPr>
        <p:pic>
          <p:nvPicPr>
            <p:cNvPr id="4" name="Picture 3" descr="A qr code with a logo&#10;&#10;Description automatically generated">
              <a:extLst>
                <a:ext uri="{FF2B5EF4-FFF2-40B4-BE49-F238E27FC236}">
                  <a16:creationId xmlns:a16="http://schemas.microsoft.com/office/drawing/2014/main" id="{A06BD726-637F-F3BA-F0D3-0FA38EED56E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27831" y="4209872"/>
              <a:ext cx="2057873" cy="2276475"/>
            </a:xfrm>
            <a:prstGeom prst="rect">
              <a:avLst/>
            </a:prstGeom>
            <a:ln w="12700">
              <a:noFill/>
            </a:ln>
          </p:spPr>
        </p:pic>
        <p:sp>
          <p:nvSpPr>
            <p:cNvPr id="11" name="Title 3">
              <a:extLst>
                <a:ext uri="{FF2B5EF4-FFF2-40B4-BE49-F238E27FC236}">
                  <a16:creationId xmlns:a16="http://schemas.microsoft.com/office/drawing/2014/main" id="{6F3A5813-3A1B-1CBD-4717-724677EEA2E0}"/>
                </a:ext>
              </a:extLst>
            </p:cNvPr>
            <p:cNvSpPr txBox="1">
              <a:spLocks/>
            </p:cNvSpPr>
            <p:nvPr/>
          </p:nvSpPr>
          <p:spPr>
            <a:xfrm>
              <a:off x="3427831" y="3752746"/>
              <a:ext cx="2057874" cy="524312"/>
            </a:xfrm>
            <a:prstGeom prst="rect">
              <a:avLst/>
            </a:prstGeom>
            <a:solidFill>
              <a:schemeClr val="accent1">
                <a:lumMod val="40000"/>
                <a:lumOff val="60000"/>
              </a:schemeClr>
            </a:solidFill>
            <a:ln w="12700">
              <a:solidFill>
                <a:schemeClr val="tx1"/>
              </a:solidFill>
            </a:ln>
          </p:spPr>
          <p:txBody>
            <a:bodyPr vert="horz" lIns="91440" tIns="45720" rIns="91440" bIns="45720" rtlCol="0" anchor="t">
              <a:normAutofit fontScale="90000" lnSpcReduction="10000"/>
            </a:bodyPr>
            <a:lstStyle>
              <a:lvl1pPr algn="r"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Follow us on Instagram!</a:t>
              </a:r>
            </a:p>
          </p:txBody>
        </p:sp>
      </p:grpSp>
      <p:grpSp>
        <p:nvGrpSpPr>
          <p:cNvPr id="16" name="Group 15" descr="QR code to sign up for library emails">
            <a:extLst>
              <a:ext uri="{FF2B5EF4-FFF2-40B4-BE49-F238E27FC236}">
                <a16:creationId xmlns:a16="http://schemas.microsoft.com/office/drawing/2014/main" id="{6F6AA3E6-7924-4E31-B45A-CFFA2B025B0C}"/>
              </a:ext>
            </a:extLst>
          </p:cNvPr>
          <p:cNvGrpSpPr/>
          <p:nvPr/>
        </p:nvGrpSpPr>
        <p:grpSpPr>
          <a:xfrm>
            <a:off x="5824391" y="1653484"/>
            <a:ext cx="2126456" cy="2467165"/>
            <a:chOff x="4057232" y="2711155"/>
            <a:chExt cx="3048001" cy="3311635"/>
          </a:xfrm>
        </p:grpSpPr>
        <p:sp>
          <p:nvSpPr>
            <p:cNvPr id="15" name="Rectangle 14">
              <a:extLst>
                <a:ext uri="{FF2B5EF4-FFF2-40B4-BE49-F238E27FC236}">
                  <a16:creationId xmlns:a16="http://schemas.microsoft.com/office/drawing/2014/main" id="{1CDBA6F4-DFFB-5115-84CE-8E55174FA990}"/>
                </a:ext>
              </a:extLst>
            </p:cNvPr>
            <p:cNvSpPr/>
            <p:nvPr/>
          </p:nvSpPr>
          <p:spPr>
            <a:xfrm>
              <a:off x="4057232" y="2711155"/>
              <a:ext cx="3048001" cy="3311635"/>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panose="020F0302020204030204"/>
                <a:ea typeface="+mn-ea"/>
                <a:cs typeface="+mn-cs"/>
              </a:endParaRPr>
            </a:p>
          </p:txBody>
        </p:sp>
        <p:pic>
          <p:nvPicPr>
            <p:cNvPr id="2" name="Picture 1">
              <a:extLst>
                <a:ext uri="{FF2B5EF4-FFF2-40B4-BE49-F238E27FC236}">
                  <a16:creationId xmlns:a16="http://schemas.microsoft.com/office/drawing/2014/main" id="{47489E0F-0B6A-5B1E-1B45-5929FF64653C}"/>
                </a:ext>
              </a:extLst>
            </p:cNvPr>
            <p:cNvPicPr>
              <a:picLocks noChangeAspect="1"/>
            </p:cNvPicPr>
            <p:nvPr/>
          </p:nvPicPr>
          <p:blipFill>
            <a:blip r:embed="rId5"/>
            <a:stretch>
              <a:fillRect/>
            </a:stretch>
          </p:blipFill>
          <p:spPr>
            <a:xfrm>
              <a:off x="4501583" y="3496704"/>
              <a:ext cx="2159296" cy="2444310"/>
            </a:xfrm>
            <a:prstGeom prst="rect">
              <a:avLst/>
            </a:prstGeom>
            <a:ln>
              <a:solidFill>
                <a:schemeClr val="accent1">
                  <a:shade val="15000"/>
                </a:schemeClr>
              </a:solidFill>
            </a:ln>
          </p:spPr>
        </p:pic>
        <p:sp>
          <p:nvSpPr>
            <p:cNvPr id="8" name="TextBox 7">
              <a:extLst>
                <a:ext uri="{FF2B5EF4-FFF2-40B4-BE49-F238E27FC236}">
                  <a16:creationId xmlns:a16="http://schemas.microsoft.com/office/drawing/2014/main" id="{AA8AC96B-E40D-9A12-5E31-9A319B833582}"/>
                </a:ext>
              </a:extLst>
            </p:cNvPr>
            <p:cNvSpPr txBox="1"/>
            <p:nvPr/>
          </p:nvSpPr>
          <p:spPr>
            <a:xfrm>
              <a:off x="4057232" y="2711158"/>
              <a:ext cx="3048001" cy="78493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Sign up for Library Emails!</a:t>
              </a:r>
            </a:p>
          </p:txBody>
        </p:sp>
      </p:grpSp>
      <p:sp>
        <p:nvSpPr>
          <p:cNvPr id="3" name="TextBox 2">
            <a:extLst>
              <a:ext uri="{FF2B5EF4-FFF2-40B4-BE49-F238E27FC236}">
                <a16:creationId xmlns:a16="http://schemas.microsoft.com/office/drawing/2014/main" id="{BD698B36-58C0-1E68-138F-10FD6047DC39}"/>
              </a:ext>
            </a:extLst>
          </p:cNvPr>
          <p:cNvSpPr txBox="1"/>
          <p:nvPr/>
        </p:nvSpPr>
        <p:spPr>
          <a:xfrm>
            <a:off x="8786840" y="902452"/>
            <a:ext cx="3257550" cy="2246769"/>
          </a:xfrm>
          <a:prstGeom prst="rect">
            <a:avLst/>
          </a:prstGeom>
          <a:solidFill>
            <a:srgbClr val="FCEBC0"/>
          </a:solidFill>
          <a:ln>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Palatino Linotype" panose="02040502050505030304" pitchFamily="18" charset="0"/>
                <a:ea typeface="+mn-ea"/>
                <a:cs typeface="+mn-cs"/>
              </a:rPr>
              <a:t>Contact the Library:</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Palatino Linotype" panose="02040502050505030304" pitchFamily="18" charset="0"/>
                <a:ea typeface="+mn-ea"/>
                <a:cs typeface="+mn-cs"/>
              </a:rPr>
              <a:t>reference@lsuhsc.edu</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Palatino Linotype" panose="02040502050505030304" pitchFamily="18" charset="0"/>
                <a:ea typeface="+mn-ea"/>
                <a:cs typeface="+mn-cs"/>
              </a:rPr>
              <a:t>504-568-6100</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Palatino Linotype" panose="02040502050505030304" pitchFamily="18"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Palatino Linotype" panose="02040502050505030304" pitchFamily="18" charset="0"/>
                <a:ea typeface="+mn-ea"/>
                <a:cs typeface="+mn-cs"/>
              </a:rPr>
              <a:t>Library Website: </a:t>
            </a:r>
            <a:r>
              <a:rPr kumimoji="0" lang="en-US" sz="2000" b="0" i="0" u="none" strike="noStrike" kern="1200" cap="none" spc="0" normalizeH="0" baseline="0" noProof="0" dirty="0">
                <a:ln>
                  <a:noFill/>
                </a:ln>
                <a:solidFill>
                  <a:prstClr val="black"/>
                </a:solidFill>
                <a:effectLst/>
                <a:uLnTx/>
                <a:uFillTx/>
                <a:latin typeface="Palatino Linotype" panose="02040502050505030304" pitchFamily="18" charset="0"/>
                <a:ea typeface="+mn-ea"/>
                <a:cs typeface="+mn-cs"/>
                <a:hlinkClick r:id="rId6">
                  <a:extLst>
                    <a:ext uri="{A12FA001-AC4F-418D-AE19-62706E023703}">
                      <ahyp:hlinkClr xmlns:ahyp="http://schemas.microsoft.com/office/drawing/2018/hyperlinkcolor" val="tx"/>
                    </a:ext>
                  </a:extLst>
                </a:hlinkClick>
              </a:rPr>
              <a:t>www.lsuhsc.edu/library/</a:t>
            </a:r>
            <a:endParaRPr kumimoji="0" lang="en-US" sz="2000" b="0" i="0" u="none" strike="noStrike" kern="1200" cap="none" spc="0" normalizeH="0" baseline="0" noProof="0" dirty="0">
              <a:ln>
                <a:noFill/>
              </a:ln>
              <a:solidFill>
                <a:prstClr val="black"/>
              </a:solidFill>
              <a:effectLst/>
              <a:uLnTx/>
              <a:uFillTx/>
              <a:latin typeface="Palatino Linotype" panose="02040502050505030304" pitchFamily="18"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sp>
        <p:nvSpPr>
          <p:cNvPr id="6" name="TextBox 5">
            <a:extLst>
              <a:ext uri="{FF2B5EF4-FFF2-40B4-BE49-F238E27FC236}">
                <a16:creationId xmlns:a16="http://schemas.microsoft.com/office/drawing/2014/main" id="{45016A35-D2F9-059B-E904-7551769F71E6}"/>
              </a:ext>
            </a:extLst>
          </p:cNvPr>
          <p:cNvSpPr txBox="1"/>
          <p:nvPr/>
        </p:nvSpPr>
        <p:spPr>
          <a:xfrm>
            <a:off x="8786840" y="3398006"/>
            <a:ext cx="3109940" cy="1323439"/>
          </a:xfrm>
          <a:prstGeom prst="rect">
            <a:avLst/>
          </a:prstGeom>
          <a:solidFill>
            <a:schemeClr val="bg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Sharon Duffy</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Research Services Librarian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7">
                  <a:extLst>
                    <a:ext uri="{A12FA001-AC4F-418D-AE19-62706E023703}">
                      <ahyp:hlinkClr xmlns:ahyp="http://schemas.microsoft.com/office/drawing/2018/hyperlinkcolor" val="tx"/>
                    </a:ext>
                  </a:extLst>
                </a:hlinkClick>
              </a:rPr>
              <a:t>sduffy@lsuhsc.edu</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 name="TextBox 6">
            <a:extLst>
              <a:ext uri="{FF2B5EF4-FFF2-40B4-BE49-F238E27FC236}">
                <a16:creationId xmlns:a16="http://schemas.microsoft.com/office/drawing/2014/main" id="{044A5A88-AE19-97FC-287E-2E2303FE918D}"/>
              </a:ext>
            </a:extLst>
          </p:cNvPr>
          <p:cNvSpPr txBox="1"/>
          <p:nvPr/>
        </p:nvSpPr>
        <p:spPr>
          <a:xfrm>
            <a:off x="8786840" y="4721445"/>
            <a:ext cx="3109940" cy="1015663"/>
          </a:xfrm>
          <a:prstGeom prst="rect">
            <a:avLst/>
          </a:prstGeom>
          <a:solidFill>
            <a:schemeClr val="bg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Rowan Marye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Public Services Librarian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8">
                  <a:extLst>
                    <a:ext uri="{A12FA001-AC4F-418D-AE19-62706E023703}">
                      <ahyp:hlinkClr xmlns:ahyp="http://schemas.microsoft.com/office/drawing/2018/hyperlinkcolor" val="tx"/>
                    </a:ext>
                  </a:extLst>
                </a:hlinkClick>
              </a:rPr>
              <a:t>rmarye@lsuhsc.edu</a:t>
            </a: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p>
        </p:txBody>
      </p:sp>
      <p:pic>
        <p:nvPicPr>
          <p:cNvPr id="12" name="Picture 11">
            <a:extLst>
              <a:ext uri="{FF2B5EF4-FFF2-40B4-BE49-F238E27FC236}">
                <a16:creationId xmlns:a16="http://schemas.microsoft.com/office/drawing/2014/main" id="{8EC3D982-9FA2-A473-BA9D-E9BE1DC72AA5}"/>
              </a:ext>
              <a:ext uri="{C183D7F6-B498-43B3-948B-1728B52AA6E4}">
                <adec:decorative xmlns:adec="http://schemas.microsoft.com/office/drawing/2017/decorative" val="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5471" y="5431182"/>
            <a:ext cx="3174262" cy="1293219"/>
          </a:xfrm>
          <a:prstGeom prst="rect">
            <a:avLst/>
          </a:prstGeom>
          <a:noFill/>
        </p:spPr>
      </p:pic>
    </p:spTree>
    <p:extLst>
      <p:ext uri="{BB962C8B-B14F-4D97-AF65-F5344CB8AC3E}">
        <p14:creationId xmlns:p14="http://schemas.microsoft.com/office/powerpoint/2010/main" val="15674009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1CCD5EF-766D-43B9-A25D-19122E5FB1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7" y="643467"/>
            <a:ext cx="10905065" cy="1989682"/>
          </a:xfrm>
          <a:prstGeom prst="rect">
            <a:avLst/>
          </a:prstGeom>
          <a:solidFill>
            <a:schemeClr val="accent1"/>
          </a:solidFill>
          <a:ln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D9699C9-77F1-4E33-A750-CB78C7EA29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6195" y="806204"/>
            <a:ext cx="10579608" cy="1664208"/>
          </a:xfrm>
          <a:prstGeom prst="rect">
            <a:avLst/>
          </a:prstGeom>
          <a:noFill/>
          <a:ln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4E756ACC-926E-2D27-5E19-AF399FCA1032}"/>
              </a:ext>
            </a:extLst>
          </p:cNvPr>
          <p:cNvSpPr>
            <a:spLocks noGrp="1"/>
          </p:cNvSpPr>
          <p:nvPr>
            <p:ph type="title"/>
          </p:nvPr>
        </p:nvSpPr>
        <p:spPr>
          <a:xfrm>
            <a:off x="1071846" y="1059736"/>
            <a:ext cx="10040233" cy="1228130"/>
          </a:xfrm>
        </p:spPr>
        <p:txBody>
          <a:bodyPr>
            <a:normAutofit/>
          </a:bodyPr>
          <a:lstStyle/>
          <a:p>
            <a:r>
              <a:rPr lang="en-US" sz="5000" dirty="0">
                <a:solidFill>
                  <a:schemeClr val="tx1"/>
                </a:solidFill>
                <a:latin typeface="Calibri" panose="020F0502020204030204" pitchFamily="34" charset="0"/>
                <a:cs typeface="Calibri" panose="020F0502020204030204" pitchFamily="34" charset="0"/>
              </a:rPr>
              <a:t>What is the EBSCOhost User Interface?</a:t>
            </a:r>
          </a:p>
        </p:txBody>
      </p:sp>
      <p:sp>
        <p:nvSpPr>
          <p:cNvPr id="5" name="Content Placeholder 4">
            <a:extLst>
              <a:ext uri="{FF2B5EF4-FFF2-40B4-BE49-F238E27FC236}">
                <a16:creationId xmlns:a16="http://schemas.microsoft.com/office/drawing/2014/main" id="{132C4271-7CE1-20AF-06A9-EED8C5569343}"/>
              </a:ext>
            </a:extLst>
          </p:cNvPr>
          <p:cNvSpPr>
            <a:spLocks noGrp="1"/>
          </p:cNvSpPr>
          <p:nvPr>
            <p:ph idx="1"/>
          </p:nvPr>
        </p:nvSpPr>
        <p:spPr>
          <a:xfrm>
            <a:off x="1071846" y="2886681"/>
            <a:ext cx="10040233" cy="3607638"/>
          </a:xfrm>
        </p:spPr>
        <p:txBody>
          <a:bodyPr>
            <a:normAutofit fontScale="92500" lnSpcReduction="10000"/>
          </a:bodyPr>
          <a:lstStyle/>
          <a:p>
            <a:r>
              <a:rPr lang="en-US" sz="2200" dirty="0">
                <a:latin typeface="Calibri" panose="020F0502020204030204" pitchFamily="34" charset="0"/>
                <a:cs typeface="Calibri" panose="020F0502020204030204" pitchFamily="34" charset="0"/>
              </a:rPr>
              <a:t>EBSCOhost is the platform used to access databases such as CINAHL, </a:t>
            </a:r>
            <a:r>
              <a:rPr lang="en-US" sz="2200" dirty="0" err="1">
                <a:latin typeface="Calibri" panose="020F0502020204030204" pitchFamily="34" charset="0"/>
                <a:cs typeface="Calibri" panose="020F0502020204030204" pitchFamily="34" charset="0"/>
              </a:rPr>
              <a:t>SocIndex</a:t>
            </a:r>
            <a:r>
              <a:rPr lang="en-US" sz="2200" dirty="0">
                <a:latin typeface="Calibri" panose="020F0502020204030204" pitchFamily="34" charset="0"/>
                <a:cs typeface="Calibri" panose="020F0502020204030204" pitchFamily="34" charset="0"/>
              </a:rPr>
              <a:t>, APA </a:t>
            </a:r>
            <a:r>
              <a:rPr lang="en-US" sz="2200" dirty="0" err="1">
                <a:latin typeface="Calibri" panose="020F0502020204030204" pitchFamily="34" charset="0"/>
                <a:cs typeface="Calibri" panose="020F0502020204030204" pitchFamily="34" charset="0"/>
              </a:rPr>
              <a:t>PsycInfo</a:t>
            </a:r>
            <a:r>
              <a:rPr lang="en-US" sz="2200" dirty="0">
                <a:latin typeface="Calibri" panose="020F0502020204030204" pitchFamily="34" charset="0"/>
                <a:cs typeface="Calibri" panose="020F0502020204030204" pitchFamily="34" charset="0"/>
              </a:rPr>
              <a:t>, Academic Search Complete, e-books hosted by EBSCO, and other EBSCO content.</a:t>
            </a:r>
          </a:p>
          <a:p>
            <a:endParaRPr lang="en-US" sz="2200" dirty="0">
              <a:latin typeface="Calibri" panose="020F0502020204030204" pitchFamily="34" charset="0"/>
              <a:cs typeface="Calibri" panose="020F0502020204030204" pitchFamily="34" charset="0"/>
            </a:endParaRPr>
          </a:p>
          <a:p>
            <a:r>
              <a:rPr lang="en-US" sz="2200" dirty="0">
                <a:latin typeface="Calibri" panose="020F0502020204030204" pitchFamily="34" charset="0"/>
                <a:cs typeface="Calibri" panose="020F0502020204030204" pitchFamily="34" charset="0"/>
              </a:rPr>
              <a:t>Updates to the interface include:</a:t>
            </a:r>
          </a:p>
          <a:p>
            <a:pPr lvl="1">
              <a:buFont typeface="Wingdings" panose="05000000000000000000" pitchFamily="2" charset="2"/>
              <a:buChar char="§"/>
            </a:pPr>
            <a:r>
              <a:rPr lang="en-US" sz="2200" dirty="0">
                <a:latin typeface="Calibri" panose="020F0502020204030204" pitchFamily="34" charset="0"/>
                <a:cs typeface="Calibri" panose="020F0502020204030204" pitchFamily="34" charset="0"/>
              </a:rPr>
              <a:t>Left-hand navigation menu moved to the top</a:t>
            </a:r>
          </a:p>
          <a:p>
            <a:pPr lvl="1">
              <a:buFont typeface="Wingdings" panose="05000000000000000000" pitchFamily="2" charset="2"/>
              <a:buChar char="§"/>
            </a:pPr>
            <a:r>
              <a:rPr lang="en-US" sz="2200" dirty="0">
                <a:latin typeface="Calibri" panose="020F0502020204030204" pitchFamily="34" charset="0"/>
                <a:cs typeface="Calibri" panose="020F0502020204030204" pitchFamily="34" charset="0"/>
              </a:rPr>
              <a:t>Dashboard tools moved to </a:t>
            </a:r>
            <a:r>
              <a:rPr lang="en-US" sz="2200" dirty="0" err="1">
                <a:latin typeface="Calibri" panose="020F0502020204030204" pitchFamily="34" charset="0"/>
                <a:cs typeface="Calibri" panose="020F0502020204030204" pitchFamily="34" charset="0"/>
              </a:rPr>
              <a:t>MyEBSCO</a:t>
            </a:r>
            <a:r>
              <a:rPr lang="en-US" sz="2200" dirty="0">
                <a:latin typeface="Calibri" panose="020F0502020204030204" pitchFamily="34" charset="0"/>
                <a:cs typeface="Calibri" panose="020F0502020204030204" pitchFamily="34" charset="0"/>
              </a:rPr>
              <a:t> menu</a:t>
            </a:r>
          </a:p>
          <a:p>
            <a:pPr lvl="1">
              <a:buFont typeface="Wingdings" panose="05000000000000000000" pitchFamily="2" charset="2"/>
              <a:buChar char="§"/>
            </a:pPr>
            <a:r>
              <a:rPr lang="en-US" sz="2200" dirty="0">
                <a:latin typeface="Calibri" panose="020F0502020204030204" pitchFamily="34" charset="0"/>
                <a:cs typeface="Calibri" panose="020F0502020204030204" pitchFamily="34" charset="0"/>
              </a:rPr>
              <a:t>New filter panel on left-hand side of results page</a:t>
            </a:r>
          </a:p>
          <a:p>
            <a:pPr lvl="1">
              <a:buFont typeface="Wingdings" panose="05000000000000000000" pitchFamily="2" charset="2"/>
              <a:buChar char="§"/>
            </a:pPr>
            <a:r>
              <a:rPr lang="en-US" sz="2200" dirty="0">
                <a:latin typeface="Calibri" panose="020F0502020204030204" pitchFamily="34" charset="0"/>
                <a:cs typeface="Calibri" panose="020F0502020204030204" pitchFamily="34" charset="0"/>
              </a:rPr>
              <a:t>Pagination at bottom of results pages</a:t>
            </a:r>
          </a:p>
          <a:p>
            <a:pPr lvl="1">
              <a:buFont typeface="Wingdings" panose="05000000000000000000" pitchFamily="2" charset="2"/>
              <a:buChar char="§"/>
            </a:pPr>
            <a:endParaRPr lang="en-US" sz="2200" dirty="0">
              <a:latin typeface="Calibri" panose="020F0502020204030204" pitchFamily="34" charset="0"/>
              <a:cs typeface="Calibri" panose="020F0502020204030204" pitchFamily="34" charset="0"/>
            </a:endParaRPr>
          </a:p>
          <a:p>
            <a:pPr marL="4572" lvl="1" indent="0">
              <a:buNone/>
            </a:pPr>
            <a:r>
              <a:rPr lang="en-US" sz="2200" dirty="0">
                <a:latin typeface="Calibri" panose="020F0502020204030204" pitchFamily="34" charset="0"/>
                <a:cs typeface="Calibri" panose="020F0502020204030204" pitchFamily="34" charset="0"/>
              </a:rPr>
              <a:t>Link to Library Databases page to access platform: </a:t>
            </a:r>
            <a:r>
              <a:rPr lang="en-US" sz="2200" dirty="0">
                <a:latin typeface="Calibri" panose="020F0502020204030204" pitchFamily="34" charset="0"/>
                <a:cs typeface="Calibri" panose="020F0502020204030204" pitchFamily="34" charset="0"/>
                <a:hlinkClick r:id="rId2"/>
              </a:rPr>
              <a:t>https://www.lsuhsc.edu/library/databases/ebsco.aspx</a:t>
            </a:r>
            <a:endParaRPr lang="en-US" sz="2200" dirty="0">
              <a:latin typeface="Calibri" panose="020F0502020204030204" pitchFamily="34" charset="0"/>
              <a:cs typeface="Calibri" panose="020F0502020204030204" pitchFamily="34" charset="0"/>
            </a:endParaRPr>
          </a:p>
          <a:p>
            <a:endParaRPr lang="en-US" sz="2200" dirty="0">
              <a:latin typeface="Calibri" panose="020F0502020204030204" pitchFamily="34" charset="0"/>
              <a:cs typeface="Calibri" panose="020F0502020204030204" pitchFamily="34" charset="0"/>
            </a:endParaRPr>
          </a:p>
        </p:txBody>
      </p:sp>
      <p:pic>
        <p:nvPicPr>
          <p:cNvPr id="3" name="Picture 2" descr="LSU Health Division of Libraries Logo">
            <a:extLst>
              <a:ext uri="{FF2B5EF4-FFF2-40B4-BE49-F238E27FC236}">
                <a16:creationId xmlns:a16="http://schemas.microsoft.com/office/drawing/2014/main" id="{C59956E1-CD4D-4B8E-A035-326F65DC5F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20342" y="6021511"/>
            <a:ext cx="1866162" cy="760289"/>
          </a:xfrm>
          <a:prstGeom prst="rect">
            <a:avLst/>
          </a:prstGeom>
          <a:noFill/>
        </p:spPr>
      </p:pic>
    </p:spTree>
    <p:extLst>
      <p:ext uri="{BB962C8B-B14F-4D97-AF65-F5344CB8AC3E}">
        <p14:creationId xmlns:p14="http://schemas.microsoft.com/office/powerpoint/2010/main" val="280169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4E4FA-35E0-8314-2F4C-66EA7EA54B7A}"/>
              </a:ext>
            </a:extLst>
          </p:cNvPr>
          <p:cNvSpPr>
            <a:spLocks noGrp="1"/>
          </p:cNvSpPr>
          <p:nvPr>
            <p:ph type="title"/>
          </p:nvPr>
        </p:nvSpPr>
        <p:spPr>
          <a:xfrm>
            <a:off x="689631" y="39705"/>
            <a:ext cx="10772775" cy="952808"/>
          </a:xfrm>
        </p:spPr>
        <p:txBody>
          <a:bodyPr/>
          <a:lstStyle/>
          <a:p>
            <a:r>
              <a:rPr lang="en-US" dirty="0">
                <a:solidFill>
                  <a:schemeClr val="tx1"/>
                </a:solidFill>
              </a:rPr>
              <a:t>New Basic Search Page</a:t>
            </a:r>
          </a:p>
        </p:txBody>
      </p:sp>
      <p:pic>
        <p:nvPicPr>
          <p:cNvPr id="12" name="Picture 11" descr="Screenshot of EBSCO search page">
            <a:extLst>
              <a:ext uri="{FF2B5EF4-FFF2-40B4-BE49-F238E27FC236}">
                <a16:creationId xmlns:a16="http://schemas.microsoft.com/office/drawing/2014/main" id="{7EB6B158-59F4-0FA8-7CF3-3DD97F8CF3B6}"/>
              </a:ext>
            </a:extLst>
          </p:cNvPr>
          <p:cNvPicPr>
            <a:picLocks noChangeAspect="1"/>
          </p:cNvPicPr>
          <p:nvPr/>
        </p:nvPicPr>
        <p:blipFill>
          <a:blip r:embed="rId3"/>
          <a:stretch>
            <a:fillRect/>
          </a:stretch>
        </p:blipFill>
        <p:spPr>
          <a:xfrm>
            <a:off x="0" y="1072142"/>
            <a:ext cx="12192000" cy="2737824"/>
          </a:xfrm>
          <a:prstGeom prst="rect">
            <a:avLst/>
          </a:prstGeom>
          <a:ln>
            <a:solidFill>
              <a:schemeClr val="tx1"/>
            </a:solidFill>
          </a:ln>
        </p:spPr>
      </p:pic>
      <p:sp>
        <p:nvSpPr>
          <p:cNvPr id="7" name="Rectangle 6">
            <a:extLst>
              <a:ext uri="{FF2B5EF4-FFF2-40B4-BE49-F238E27FC236}">
                <a16:creationId xmlns:a16="http://schemas.microsoft.com/office/drawing/2014/main" id="{023F6CE4-A122-A0C0-C17F-3A8F19BCFC94}"/>
              </a:ext>
              <a:ext uri="{C183D7F6-B498-43B3-948B-1728B52AA6E4}">
                <adec:decorative xmlns:adec="http://schemas.microsoft.com/office/drawing/2017/decorative" val="1"/>
              </a:ext>
            </a:extLst>
          </p:cNvPr>
          <p:cNvSpPr/>
          <p:nvPr/>
        </p:nvSpPr>
        <p:spPr>
          <a:xfrm>
            <a:off x="1169957" y="1236535"/>
            <a:ext cx="5113227" cy="282804"/>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C330CF7-60C3-0659-04E8-36810682EAF7}"/>
              </a:ext>
            </a:extLst>
          </p:cNvPr>
          <p:cNvSpPr txBox="1"/>
          <p:nvPr/>
        </p:nvSpPr>
        <p:spPr>
          <a:xfrm>
            <a:off x="5397288" y="1751138"/>
            <a:ext cx="2468629" cy="338554"/>
          </a:xfrm>
          <a:prstGeom prst="rect">
            <a:avLst/>
          </a:prstGeom>
          <a:noFill/>
        </p:spPr>
        <p:txBody>
          <a:bodyPr wrap="square" rtlCol="0">
            <a:spAutoFit/>
          </a:bodyPr>
          <a:lstStyle/>
          <a:p>
            <a:r>
              <a:rPr lang="en-US" sz="1600" dirty="0">
                <a:solidFill>
                  <a:srgbClr val="FF0000"/>
                </a:solidFill>
              </a:rPr>
              <a:t>Navigation panel on top</a:t>
            </a:r>
          </a:p>
        </p:txBody>
      </p:sp>
      <p:cxnSp>
        <p:nvCxnSpPr>
          <p:cNvPr id="10" name="Straight Arrow Connector 9">
            <a:extLst>
              <a:ext uri="{FF2B5EF4-FFF2-40B4-BE49-F238E27FC236}">
                <a16:creationId xmlns:a16="http://schemas.microsoft.com/office/drawing/2014/main" id="{AD6F4EC2-0F8C-A33C-4127-178574F42E7B}"/>
              </a:ext>
              <a:ext uri="{C183D7F6-B498-43B3-948B-1728B52AA6E4}">
                <adec:decorative xmlns:adec="http://schemas.microsoft.com/office/drawing/2017/decorative" val="1"/>
              </a:ext>
            </a:extLst>
          </p:cNvPr>
          <p:cNvCxnSpPr>
            <a:cxnSpLocks/>
          </p:cNvCxnSpPr>
          <p:nvPr/>
        </p:nvCxnSpPr>
        <p:spPr>
          <a:xfrm flipH="1" flipV="1">
            <a:off x="4655127" y="1581455"/>
            <a:ext cx="608849" cy="33936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A8D62CE2-A0A6-22BF-0E4B-9790A63F6BEB}"/>
              </a:ext>
              <a:ext uri="{C183D7F6-B498-43B3-948B-1728B52AA6E4}">
                <adec:decorative xmlns:adec="http://schemas.microsoft.com/office/drawing/2017/decorative" val="1"/>
              </a:ext>
            </a:extLst>
          </p:cNvPr>
          <p:cNvSpPr/>
          <p:nvPr/>
        </p:nvSpPr>
        <p:spPr>
          <a:xfrm>
            <a:off x="93518" y="3329199"/>
            <a:ext cx="3283527" cy="401138"/>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7ACD6D9F-4D2A-4A90-4FD3-106068978BBE}"/>
              </a:ext>
            </a:extLst>
          </p:cNvPr>
          <p:cNvSpPr txBox="1"/>
          <p:nvPr/>
        </p:nvSpPr>
        <p:spPr>
          <a:xfrm>
            <a:off x="4182884" y="3429000"/>
            <a:ext cx="3395415" cy="338554"/>
          </a:xfrm>
          <a:prstGeom prst="rect">
            <a:avLst/>
          </a:prstGeom>
          <a:noFill/>
        </p:spPr>
        <p:txBody>
          <a:bodyPr wrap="square" rtlCol="0">
            <a:spAutoFit/>
          </a:bodyPr>
          <a:lstStyle/>
          <a:p>
            <a:r>
              <a:rPr lang="en-US" sz="1600" dirty="0">
                <a:solidFill>
                  <a:srgbClr val="FF0000"/>
                </a:solidFill>
              </a:rPr>
              <a:t>Quick filters to apply before search</a:t>
            </a:r>
          </a:p>
        </p:txBody>
      </p:sp>
      <p:cxnSp>
        <p:nvCxnSpPr>
          <p:cNvPr id="15" name="Straight Arrow Connector 14">
            <a:extLst>
              <a:ext uri="{FF2B5EF4-FFF2-40B4-BE49-F238E27FC236}">
                <a16:creationId xmlns:a16="http://schemas.microsoft.com/office/drawing/2014/main" id="{249372A5-1DE6-AEB2-D8A3-C6D0CA8FB8F1}"/>
              </a:ext>
              <a:ext uri="{C183D7F6-B498-43B3-948B-1728B52AA6E4}">
                <adec:decorative xmlns:adec="http://schemas.microsoft.com/office/drawing/2017/decorative" val="1"/>
              </a:ext>
            </a:extLst>
          </p:cNvPr>
          <p:cNvCxnSpPr>
            <a:cxnSpLocks/>
          </p:cNvCxnSpPr>
          <p:nvPr/>
        </p:nvCxnSpPr>
        <p:spPr>
          <a:xfrm flipH="1" flipV="1">
            <a:off x="3470563" y="3514074"/>
            <a:ext cx="712321" cy="69124"/>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9" name="Picture 18" descr="Screenshot of publication date drop down menu">
            <a:extLst>
              <a:ext uri="{FF2B5EF4-FFF2-40B4-BE49-F238E27FC236}">
                <a16:creationId xmlns:a16="http://schemas.microsoft.com/office/drawing/2014/main" id="{6BD060A0-6522-3A64-683A-9CC8C96832AF}"/>
              </a:ext>
            </a:extLst>
          </p:cNvPr>
          <p:cNvPicPr>
            <a:picLocks noChangeAspect="1"/>
          </p:cNvPicPr>
          <p:nvPr/>
        </p:nvPicPr>
        <p:blipFill>
          <a:blip r:embed="rId4"/>
          <a:srcRect t="13381"/>
          <a:stretch>
            <a:fillRect/>
          </a:stretch>
        </p:blipFill>
        <p:spPr>
          <a:xfrm>
            <a:off x="2148262" y="3825471"/>
            <a:ext cx="1578308" cy="1850872"/>
          </a:xfrm>
          <a:prstGeom prst="rect">
            <a:avLst/>
          </a:prstGeom>
          <a:ln>
            <a:solidFill>
              <a:schemeClr val="tx1"/>
            </a:solidFill>
          </a:ln>
        </p:spPr>
      </p:pic>
      <p:sp>
        <p:nvSpPr>
          <p:cNvPr id="4" name="Rectangle 3">
            <a:extLst>
              <a:ext uri="{FF2B5EF4-FFF2-40B4-BE49-F238E27FC236}">
                <a16:creationId xmlns:a16="http://schemas.microsoft.com/office/drawing/2014/main" id="{6BC754C6-84A5-26A0-F1F7-39D734F8462B}"/>
              </a:ext>
              <a:ext uri="{C183D7F6-B498-43B3-948B-1728B52AA6E4}">
                <adec:decorative xmlns:adec="http://schemas.microsoft.com/office/drawing/2017/decorative" val="1"/>
              </a:ext>
            </a:extLst>
          </p:cNvPr>
          <p:cNvSpPr/>
          <p:nvPr/>
        </p:nvSpPr>
        <p:spPr>
          <a:xfrm>
            <a:off x="9400854" y="3313505"/>
            <a:ext cx="2791146" cy="401138"/>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842C0AF2-D7E8-1198-5B2F-00B1829BC755}"/>
              </a:ext>
            </a:extLst>
          </p:cNvPr>
          <p:cNvSpPr txBox="1"/>
          <p:nvPr/>
        </p:nvSpPr>
        <p:spPr>
          <a:xfrm>
            <a:off x="3998232" y="4750907"/>
            <a:ext cx="7922105" cy="1631216"/>
          </a:xfrm>
          <a:prstGeom prst="rect">
            <a:avLst/>
          </a:prstGeom>
          <a:solidFill>
            <a:srgbClr val="FCEBC0"/>
          </a:solidFill>
          <a:ln>
            <a:solidFill>
              <a:schemeClr val="tx1"/>
            </a:solidFill>
          </a:ln>
        </p:spPr>
        <p:txBody>
          <a:bodyPr wrap="square" rtlCol="0">
            <a:spAutoFit/>
          </a:bodyPr>
          <a:lstStyle/>
          <a:p>
            <a:r>
              <a:rPr lang="en-US" sz="2000" dirty="0">
                <a:latin typeface="Calibri" panose="020F0502020204030204" pitchFamily="34" charset="0"/>
                <a:cs typeface="Calibri" panose="020F0502020204030204" pitchFamily="34" charset="0"/>
              </a:rPr>
              <a:t>Quick filters on home search page:</a:t>
            </a:r>
          </a:p>
          <a:p>
            <a:pPr marL="285750" indent="-285750">
              <a:buFont typeface="Wingdings" panose="05000000000000000000" pitchFamily="2" charset="2"/>
              <a:buChar char="§"/>
            </a:pPr>
            <a:r>
              <a:rPr lang="en-US" sz="2000" dirty="0">
                <a:latin typeface="Calibri" panose="020F0502020204030204" pitchFamily="34" charset="0"/>
                <a:cs typeface="Calibri" panose="020F0502020204030204" pitchFamily="34" charset="0"/>
              </a:rPr>
              <a:t>Full Text – only retrieve articles with full text available</a:t>
            </a:r>
          </a:p>
          <a:p>
            <a:pPr marL="285750" indent="-285750">
              <a:buFont typeface="Wingdings" panose="05000000000000000000" pitchFamily="2" charset="2"/>
              <a:buChar char="§"/>
            </a:pPr>
            <a:r>
              <a:rPr lang="en-US" sz="2000" dirty="0">
                <a:latin typeface="Calibri" panose="020F0502020204030204" pitchFamily="34" charset="0"/>
                <a:cs typeface="Calibri" panose="020F0502020204030204" pitchFamily="34" charset="0"/>
              </a:rPr>
              <a:t>Peer Reviewed – only retrieve results that are marked as peer reviewed articles</a:t>
            </a:r>
          </a:p>
          <a:p>
            <a:pPr marL="285750" indent="-285750">
              <a:buFont typeface="Wingdings" panose="05000000000000000000" pitchFamily="2" charset="2"/>
              <a:buChar char="§"/>
            </a:pPr>
            <a:r>
              <a:rPr lang="en-US" sz="2000" dirty="0">
                <a:latin typeface="Calibri" panose="020F0502020204030204" pitchFamily="34" charset="0"/>
                <a:cs typeface="Calibri" panose="020F0502020204030204" pitchFamily="34" charset="0"/>
              </a:rPr>
              <a:t>All dates – Limit by a time range of publication dates</a:t>
            </a:r>
          </a:p>
        </p:txBody>
      </p:sp>
    </p:spTree>
    <p:extLst>
      <p:ext uri="{BB962C8B-B14F-4D97-AF65-F5344CB8AC3E}">
        <p14:creationId xmlns:p14="http://schemas.microsoft.com/office/powerpoint/2010/main" val="28932018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22CBF6-411C-CDF3-2179-B483EF9716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A01F8A-06C8-5996-31A9-8067460F2AC6}"/>
              </a:ext>
            </a:extLst>
          </p:cNvPr>
          <p:cNvSpPr>
            <a:spLocks noGrp="1"/>
          </p:cNvSpPr>
          <p:nvPr>
            <p:ph type="title"/>
          </p:nvPr>
        </p:nvSpPr>
        <p:spPr>
          <a:xfrm>
            <a:off x="689631" y="39705"/>
            <a:ext cx="10772775" cy="952808"/>
          </a:xfrm>
        </p:spPr>
        <p:txBody>
          <a:bodyPr/>
          <a:lstStyle/>
          <a:p>
            <a:r>
              <a:rPr lang="en-US" dirty="0">
                <a:solidFill>
                  <a:schemeClr val="tx1"/>
                </a:solidFill>
              </a:rPr>
              <a:t>New Navigation Panel</a:t>
            </a:r>
          </a:p>
        </p:txBody>
      </p:sp>
      <p:pic>
        <p:nvPicPr>
          <p:cNvPr id="12" name="Picture 11" descr="Screenshot of top navigation panel">
            <a:extLst>
              <a:ext uri="{FF2B5EF4-FFF2-40B4-BE49-F238E27FC236}">
                <a16:creationId xmlns:a16="http://schemas.microsoft.com/office/drawing/2014/main" id="{81BC6AA3-2B34-E9DF-735D-30EE617E2A93}"/>
              </a:ext>
            </a:extLst>
          </p:cNvPr>
          <p:cNvPicPr>
            <a:picLocks noChangeAspect="1"/>
          </p:cNvPicPr>
          <p:nvPr/>
        </p:nvPicPr>
        <p:blipFill>
          <a:blip r:embed="rId3"/>
          <a:srcRect b="62834"/>
          <a:stretch>
            <a:fillRect/>
          </a:stretch>
        </p:blipFill>
        <p:spPr>
          <a:xfrm>
            <a:off x="0" y="1089543"/>
            <a:ext cx="12192000" cy="1017550"/>
          </a:xfrm>
          <a:prstGeom prst="rect">
            <a:avLst/>
          </a:prstGeom>
          <a:ln>
            <a:solidFill>
              <a:schemeClr val="tx1"/>
            </a:solidFill>
          </a:ln>
        </p:spPr>
      </p:pic>
      <p:pic>
        <p:nvPicPr>
          <p:cNvPr id="4" name="Picture 3" descr="Screenshot of New Search link">
            <a:extLst>
              <a:ext uri="{FF2B5EF4-FFF2-40B4-BE49-F238E27FC236}">
                <a16:creationId xmlns:a16="http://schemas.microsoft.com/office/drawing/2014/main" id="{54207420-4A4F-6B1C-E6FE-1009EB972177}"/>
              </a:ext>
            </a:extLst>
          </p:cNvPr>
          <p:cNvPicPr>
            <a:picLocks noChangeAspect="1"/>
          </p:cNvPicPr>
          <p:nvPr/>
        </p:nvPicPr>
        <p:blipFill>
          <a:blip r:embed="rId4"/>
          <a:stretch>
            <a:fillRect/>
          </a:stretch>
        </p:blipFill>
        <p:spPr>
          <a:xfrm>
            <a:off x="461171" y="2349667"/>
            <a:ext cx="1190476" cy="371429"/>
          </a:xfrm>
          <a:prstGeom prst="rect">
            <a:avLst/>
          </a:prstGeom>
        </p:spPr>
      </p:pic>
      <p:sp>
        <p:nvSpPr>
          <p:cNvPr id="5" name="Arrow: Down 4">
            <a:extLst>
              <a:ext uri="{FF2B5EF4-FFF2-40B4-BE49-F238E27FC236}">
                <a16:creationId xmlns:a16="http://schemas.microsoft.com/office/drawing/2014/main" id="{EE4570BD-C28D-7096-98DC-42808BF230DD}"/>
              </a:ext>
              <a:ext uri="{C183D7F6-B498-43B3-948B-1728B52AA6E4}">
                <adec:decorative xmlns:adec="http://schemas.microsoft.com/office/drawing/2017/decorative" val="1"/>
              </a:ext>
            </a:extLst>
          </p:cNvPr>
          <p:cNvSpPr/>
          <p:nvPr/>
        </p:nvSpPr>
        <p:spPr>
          <a:xfrm>
            <a:off x="919687" y="3181371"/>
            <a:ext cx="273444" cy="810491"/>
          </a:xfrm>
          <a:prstGeom prst="down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052756F5-E561-B87E-4337-CDFD223166CB}"/>
              </a:ext>
            </a:extLst>
          </p:cNvPr>
          <p:cNvSpPr txBox="1"/>
          <p:nvPr/>
        </p:nvSpPr>
        <p:spPr>
          <a:xfrm>
            <a:off x="431822" y="4452138"/>
            <a:ext cx="1190476" cy="1323439"/>
          </a:xfrm>
          <a:prstGeom prst="rect">
            <a:avLst/>
          </a:prstGeom>
          <a:noFill/>
          <a:ln>
            <a:solidFill>
              <a:schemeClr val="tx1"/>
            </a:solidFill>
          </a:ln>
        </p:spPr>
        <p:txBody>
          <a:bodyPr wrap="square" rtlCol="0">
            <a:spAutoFit/>
          </a:bodyPr>
          <a:lstStyle/>
          <a:p>
            <a:r>
              <a:rPr lang="en-US" sz="1600" dirty="0"/>
              <a:t>Return to Basic search page to begin a new search</a:t>
            </a:r>
          </a:p>
        </p:txBody>
      </p:sp>
      <p:pic>
        <p:nvPicPr>
          <p:cNvPr id="21" name="Picture 20" descr="Screenshot of Browse by link and drop down menu">
            <a:extLst>
              <a:ext uri="{FF2B5EF4-FFF2-40B4-BE49-F238E27FC236}">
                <a16:creationId xmlns:a16="http://schemas.microsoft.com/office/drawing/2014/main" id="{ACD58AC3-92D3-453B-954B-733EBFEF8C2A}"/>
              </a:ext>
            </a:extLst>
          </p:cNvPr>
          <p:cNvPicPr>
            <a:picLocks noChangeAspect="1"/>
          </p:cNvPicPr>
          <p:nvPr/>
        </p:nvPicPr>
        <p:blipFill>
          <a:blip r:embed="rId5"/>
          <a:stretch>
            <a:fillRect/>
          </a:stretch>
        </p:blipFill>
        <p:spPr>
          <a:xfrm>
            <a:off x="2901678" y="2204123"/>
            <a:ext cx="1314286" cy="1533333"/>
          </a:xfrm>
          <a:prstGeom prst="rect">
            <a:avLst/>
          </a:prstGeom>
        </p:spPr>
      </p:pic>
      <p:sp>
        <p:nvSpPr>
          <p:cNvPr id="18" name="TextBox 17">
            <a:extLst>
              <a:ext uri="{FF2B5EF4-FFF2-40B4-BE49-F238E27FC236}">
                <a16:creationId xmlns:a16="http://schemas.microsoft.com/office/drawing/2014/main" id="{34B02E3A-835C-7AA7-E015-CAE717155810}"/>
              </a:ext>
            </a:extLst>
          </p:cNvPr>
          <p:cNvSpPr txBox="1"/>
          <p:nvPr/>
        </p:nvSpPr>
        <p:spPr>
          <a:xfrm>
            <a:off x="2402873" y="4452138"/>
            <a:ext cx="3007462" cy="1815882"/>
          </a:xfrm>
          <a:prstGeom prst="rect">
            <a:avLst/>
          </a:prstGeom>
          <a:noFill/>
          <a:ln>
            <a:solidFill>
              <a:schemeClr val="tx1"/>
            </a:solidFill>
          </a:ln>
        </p:spPr>
        <p:txBody>
          <a:bodyPr wrap="square" rtlCol="0">
            <a:spAutoFit/>
          </a:bodyPr>
          <a:lstStyle/>
          <a:p>
            <a:r>
              <a:rPr lang="en-US" sz="1600" dirty="0"/>
              <a:t>Opens a lower screen on page to:</a:t>
            </a:r>
          </a:p>
          <a:p>
            <a:pPr marL="285750" indent="-285750">
              <a:buFont typeface="Arial" panose="020B0604020202020204" pitchFamily="34" charset="0"/>
              <a:buChar char="•"/>
            </a:pPr>
            <a:r>
              <a:rPr lang="en-US" sz="1600" dirty="0"/>
              <a:t>Browse publications in database by title</a:t>
            </a:r>
          </a:p>
          <a:p>
            <a:pPr marL="285750" indent="-285750">
              <a:buFont typeface="Arial" panose="020B0604020202020204" pitchFamily="34" charset="0"/>
              <a:buChar char="•"/>
            </a:pPr>
            <a:r>
              <a:rPr lang="en-US" sz="1600" dirty="0"/>
              <a:t>Search subject headings of database </a:t>
            </a:r>
          </a:p>
          <a:p>
            <a:pPr marL="285750" indent="-285750">
              <a:buFont typeface="Arial" panose="020B0604020202020204" pitchFamily="34" charset="0"/>
              <a:buChar char="•"/>
            </a:pPr>
            <a:r>
              <a:rPr lang="en-US" sz="1600" dirty="0"/>
              <a:t>Search for CINAHL subject headings (if in CINAHL)</a:t>
            </a:r>
          </a:p>
        </p:txBody>
      </p:sp>
      <p:sp>
        <p:nvSpPr>
          <p:cNvPr id="23" name="Arrow: Down 22">
            <a:extLst>
              <a:ext uri="{FF2B5EF4-FFF2-40B4-BE49-F238E27FC236}">
                <a16:creationId xmlns:a16="http://schemas.microsoft.com/office/drawing/2014/main" id="{B8C7B62C-702B-3F6C-48C4-EA646FDC2A5F}"/>
              </a:ext>
              <a:ext uri="{C183D7F6-B498-43B3-948B-1728B52AA6E4}">
                <adec:decorative xmlns:adec="http://schemas.microsoft.com/office/drawing/2017/decorative" val="1"/>
              </a:ext>
            </a:extLst>
          </p:cNvPr>
          <p:cNvSpPr/>
          <p:nvPr/>
        </p:nvSpPr>
        <p:spPr>
          <a:xfrm>
            <a:off x="3422099" y="3858587"/>
            <a:ext cx="273444" cy="472420"/>
          </a:xfrm>
          <a:prstGeom prst="down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25" name="Picture 24" descr="Screenshot of Research tools link and drop down menu">
            <a:extLst>
              <a:ext uri="{FF2B5EF4-FFF2-40B4-BE49-F238E27FC236}">
                <a16:creationId xmlns:a16="http://schemas.microsoft.com/office/drawing/2014/main" id="{83E165C5-181F-4641-06EF-F0BA33037DE7}"/>
              </a:ext>
            </a:extLst>
          </p:cNvPr>
          <p:cNvPicPr>
            <a:picLocks noChangeAspect="1"/>
          </p:cNvPicPr>
          <p:nvPr/>
        </p:nvPicPr>
        <p:blipFill>
          <a:blip r:embed="rId6"/>
          <a:stretch>
            <a:fillRect/>
          </a:stretch>
        </p:blipFill>
        <p:spPr>
          <a:xfrm>
            <a:off x="6096000" y="2311543"/>
            <a:ext cx="2400000" cy="961905"/>
          </a:xfrm>
          <a:prstGeom prst="rect">
            <a:avLst/>
          </a:prstGeom>
        </p:spPr>
      </p:pic>
      <p:sp>
        <p:nvSpPr>
          <p:cNvPr id="27" name="TextBox 26">
            <a:extLst>
              <a:ext uri="{FF2B5EF4-FFF2-40B4-BE49-F238E27FC236}">
                <a16:creationId xmlns:a16="http://schemas.microsoft.com/office/drawing/2014/main" id="{889FE90B-2EDA-98F8-4A5C-426B02CD4B92}"/>
              </a:ext>
            </a:extLst>
          </p:cNvPr>
          <p:cNvSpPr txBox="1"/>
          <p:nvPr/>
        </p:nvSpPr>
        <p:spPr>
          <a:xfrm>
            <a:off x="5847155" y="4467357"/>
            <a:ext cx="3089564" cy="830997"/>
          </a:xfrm>
          <a:prstGeom prst="rect">
            <a:avLst/>
          </a:prstGeom>
          <a:noFill/>
          <a:ln>
            <a:solidFill>
              <a:schemeClr val="tx1"/>
            </a:solidFill>
          </a:ln>
        </p:spPr>
        <p:txBody>
          <a:bodyPr wrap="square" rtlCol="0">
            <a:spAutoFit/>
          </a:bodyPr>
          <a:lstStyle/>
          <a:p>
            <a:r>
              <a:rPr lang="en-US" sz="1600" dirty="0"/>
              <a:t>Launches a new screen to search the LSUHSC-NO Libraries E-Journals &amp; E-Books A to Z List</a:t>
            </a:r>
          </a:p>
        </p:txBody>
      </p:sp>
      <p:sp>
        <p:nvSpPr>
          <p:cNvPr id="29" name="Arrow: Down 28">
            <a:extLst>
              <a:ext uri="{FF2B5EF4-FFF2-40B4-BE49-F238E27FC236}">
                <a16:creationId xmlns:a16="http://schemas.microsoft.com/office/drawing/2014/main" id="{6D366FC7-1941-1D07-FB33-8F875D895071}"/>
              </a:ext>
              <a:ext uri="{C183D7F6-B498-43B3-948B-1728B52AA6E4}">
                <adec:decorative xmlns:adec="http://schemas.microsoft.com/office/drawing/2017/decorative" val="1"/>
              </a:ext>
            </a:extLst>
          </p:cNvPr>
          <p:cNvSpPr/>
          <p:nvPr/>
        </p:nvSpPr>
        <p:spPr>
          <a:xfrm>
            <a:off x="7255215" y="3457547"/>
            <a:ext cx="273444" cy="810491"/>
          </a:xfrm>
          <a:prstGeom prst="down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31" name="Picture 30" descr="Screenshot of Other Resources link and drop down menu">
            <a:extLst>
              <a:ext uri="{FF2B5EF4-FFF2-40B4-BE49-F238E27FC236}">
                <a16:creationId xmlns:a16="http://schemas.microsoft.com/office/drawing/2014/main" id="{E43870E4-4AC0-FD6B-673D-8C709F627198}"/>
              </a:ext>
            </a:extLst>
          </p:cNvPr>
          <p:cNvPicPr>
            <a:picLocks noChangeAspect="1"/>
          </p:cNvPicPr>
          <p:nvPr/>
        </p:nvPicPr>
        <p:blipFill>
          <a:blip r:embed="rId7"/>
          <a:stretch>
            <a:fillRect/>
          </a:stretch>
        </p:blipFill>
        <p:spPr>
          <a:xfrm>
            <a:off x="9646983" y="2311543"/>
            <a:ext cx="2409524" cy="2352381"/>
          </a:xfrm>
          <a:prstGeom prst="rect">
            <a:avLst/>
          </a:prstGeom>
        </p:spPr>
      </p:pic>
      <p:sp>
        <p:nvSpPr>
          <p:cNvPr id="33" name="TextBox 32">
            <a:extLst>
              <a:ext uri="{FF2B5EF4-FFF2-40B4-BE49-F238E27FC236}">
                <a16:creationId xmlns:a16="http://schemas.microsoft.com/office/drawing/2014/main" id="{5906A5B0-FFF0-276C-8DFF-A662E4F76691}"/>
              </a:ext>
            </a:extLst>
          </p:cNvPr>
          <p:cNvSpPr txBox="1"/>
          <p:nvPr/>
        </p:nvSpPr>
        <p:spPr>
          <a:xfrm>
            <a:off x="9518073" y="5385414"/>
            <a:ext cx="2538434" cy="1077218"/>
          </a:xfrm>
          <a:prstGeom prst="rect">
            <a:avLst/>
          </a:prstGeom>
          <a:noFill/>
          <a:ln>
            <a:solidFill>
              <a:schemeClr val="tx1"/>
            </a:solidFill>
          </a:ln>
        </p:spPr>
        <p:txBody>
          <a:bodyPr wrap="square" rtlCol="0">
            <a:spAutoFit/>
          </a:bodyPr>
          <a:lstStyle/>
          <a:p>
            <a:r>
              <a:rPr lang="en-US" sz="1600" dirty="0"/>
              <a:t>Launches a new screen to the specified database page, Resource Guide page, or EBSCO Help page</a:t>
            </a:r>
          </a:p>
        </p:txBody>
      </p:sp>
      <p:sp>
        <p:nvSpPr>
          <p:cNvPr id="35" name="Arrow: Down 34">
            <a:extLst>
              <a:ext uri="{FF2B5EF4-FFF2-40B4-BE49-F238E27FC236}">
                <a16:creationId xmlns:a16="http://schemas.microsoft.com/office/drawing/2014/main" id="{71182DB9-3214-8C6C-A89B-16F75E6ADA42}"/>
              </a:ext>
              <a:ext uri="{C183D7F6-B498-43B3-948B-1728B52AA6E4}">
                <adec:decorative xmlns:adec="http://schemas.microsoft.com/office/drawing/2017/decorative" val="1"/>
              </a:ext>
            </a:extLst>
          </p:cNvPr>
          <p:cNvSpPr/>
          <p:nvPr/>
        </p:nvSpPr>
        <p:spPr>
          <a:xfrm>
            <a:off x="10650568" y="4837516"/>
            <a:ext cx="273444" cy="472420"/>
          </a:xfrm>
          <a:prstGeom prst="down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B3B4BAD6-5ECD-142A-6396-D832FB32AD3F}"/>
              </a:ext>
              <a:ext uri="{C183D7F6-B498-43B3-948B-1728B52AA6E4}">
                <adec:decorative xmlns:adec="http://schemas.microsoft.com/office/drawing/2017/decorative" val="1"/>
              </a:ext>
            </a:extLst>
          </p:cNvPr>
          <p:cNvSpPr/>
          <p:nvPr/>
        </p:nvSpPr>
        <p:spPr>
          <a:xfrm>
            <a:off x="1193131" y="1311386"/>
            <a:ext cx="5113227" cy="282804"/>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134721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1728B-D2F4-3877-4A15-F7D401E836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66E3BB-3D7E-9534-7202-ECC7C5E6CE3F}"/>
              </a:ext>
            </a:extLst>
          </p:cNvPr>
          <p:cNvSpPr>
            <a:spLocks noGrp="1"/>
          </p:cNvSpPr>
          <p:nvPr>
            <p:ph type="title"/>
          </p:nvPr>
        </p:nvSpPr>
        <p:spPr>
          <a:xfrm>
            <a:off x="709612" y="393470"/>
            <a:ext cx="10772775" cy="1091142"/>
          </a:xfrm>
        </p:spPr>
        <p:txBody>
          <a:bodyPr/>
          <a:lstStyle/>
          <a:p>
            <a:r>
              <a:rPr lang="en-US" dirty="0" err="1">
                <a:solidFill>
                  <a:schemeClr val="tx1"/>
                </a:solidFill>
              </a:rPr>
              <a:t>MyEBSCO</a:t>
            </a:r>
            <a:r>
              <a:rPr lang="en-US" dirty="0">
                <a:solidFill>
                  <a:schemeClr val="tx1"/>
                </a:solidFill>
              </a:rPr>
              <a:t> Account</a:t>
            </a:r>
          </a:p>
        </p:txBody>
      </p:sp>
      <p:sp>
        <p:nvSpPr>
          <p:cNvPr id="3" name="Content Placeholder 2">
            <a:extLst>
              <a:ext uri="{FF2B5EF4-FFF2-40B4-BE49-F238E27FC236}">
                <a16:creationId xmlns:a16="http://schemas.microsoft.com/office/drawing/2014/main" id="{DAA71600-9C43-ADE3-1D2B-8E711179E8D0}"/>
              </a:ext>
            </a:extLst>
          </p:cNvPr>
          <p:cNvSpPr>
            <a:spLocks noGrp="1"/>
          </p:cNvSpPr>
          <p:nvPr>
            <p:ph idx="1"/>
          </p:nvPr>
        </p:nvSpPr>
        <p:spPr>
          <a:xfrm>
            <a:off x="160159" y="2277878"/>
            <a:ext cx="4910605" cy="4245930"/>
          </a:xfrm>
          <a:solidFill>
            <a:srgbClr val="FCEBC0"/>
          </a:solidFill>
          <a:ln>
            <a:solidFill>
              <a:schemeClr val="tx1"/>
            </a:solidFill>
          </a:ln>
        </p:spPr>
        <p:txBody>
          <a:bodyPr>
            <a:normAutofit/>
          </a:bodyPr>
          <a:lstStyle/>
          <a:p>
            <a:pPr>
              <a:buFont typeface="Wingdings" panose="05000000000000000000" pitchFamily="2" charset="2"/>
              <a:buChar char="§"/>
            </a:pPr>
            <a:r>
              <a:rPr lang="en-US" dirty="0">
                <a:latin typeface="Calibri" panose="020F0502020204030204" pitchFamily="34" charset="0"/>
                <a:cs typeface="Calibri" panose="020F0502020204030204" pitchFamily="34" charset="0"/>
              </a:rPr>
              <a:t> Free personal account</a:t>
            </a:r>
          </a:p>
          <a:p>
            <a:pPr>
              <a:buFont typeface="Wingdings" panose="05000000000000000000" pitchFamily="2" charset="2"/>
              <a:buChar char="§"/>
            </a:pPr>
            <a:endParaRPr lang="en-US" dirty="0">
              <a:latin typeface="Calibri" panose="020F0502020204030204" pitchFamily="34" charset="0"/>
              <a:cs typeface="Calibri" panose="020F0502020204030204" pitchFamily="34" charset="0"/>
            </a:endParaRPr>
          </a:p>
          <a:p>
            <a:pPr>
              <a:buFont typeface="Wingdings" panose="05000000000000000000" pitchFamily="2" charset="2"/>
              <a:buChar char="§"/>
            </a:pPr>
            <a:r>
              <a:rPr lang="en-US" dirty="0">
                <a:latin typeface="Calibri" panose="020F0502020204030204" pitchFamily="34" charset="0"/>
                <a:cs typeface="Calibri" panose="020F0502020204030204" pitchFamily="34" charset="0"/>
              </a:rPr>
              <a:t> Same as previous EBSCO account if you had one</a:t>
            </a:r>
          </a:p>
          <a:p>
            <a:pPr>
              <a:buFont typeface="Wingdings" panose="05000000000000000000" pitchFamily="2" charset="2"/>
              <a:buChar char="§"/>
            </a:pPr>
            <a:endParaRPr lang="en-US" dirty="0">
              <a:latin typeface="Calibri" panose="020F0502020204030204" pitchFamily="34" charset="0"/>
              <a:cs typeface="Calibri" panose="020F0502020204030204" pitchFamily="34" charset="0"/>
            </a:endParaRPr>
          </a:p>
          <a:p>
            <a:pPr>
              <a:buFont typeface="Wingdings" panose="05000000000000000000" pitchFamily="2" charset="2"/>
              <a:buChar char="§"/>
            </a:pPr>
            <a:r>
              <a:rPr lang="en-US" dirty="0">
                <a:latin typeface="Calibri" panose="020F0502020204030204" pitchFamily="34" charset="0"/>
                <a:cs typeface="Calibri" panose="020F0502020204030204" pitchFamily="34" charset="0"/>
              </a:rPr>
              <a:t> Needed to save articles and searches to Projects folder, email results, or export to citation manager</a:t>
            </a:r>
          </a:p>
        </p:txBody>
      </p:sp>
      <p:pic>
        <p:nvPicPr>
          <p:cNvPr id="8" name="Picture 7" descr="Screenshot of MyEBSCO login menu">
            <a:extLst>
              <a:ext uri="{FF2B5EF4-FFF2-40B4-BE49-F238E27FC236}">
                <a16:creationId xmlns:a16="http://schemas.microsoft.com/office/drawing/2014/main" id="{ACF8A4C8-B46B-54A9-62E3-9B63F0376A80}"/>
              </a:ext>
            </a:extLst>
          </p:cNvPr>
          <p:cNvPicPr>
            <a:picLocks noChangeAspect="1"/>
          </p:cNvPicPr>
          <p:nvPr/>
        </p:nvPicPr>
        <p:blipFill>
          <a:blip r:embed="rId2"/>
          <a:stretch>
            <a:fillRect/>
          </a:stretch>
        </p:blipFill>
        <p:spPr>
          <a:xfrm>
            <a:off x="5662891" y="2057986"/>
            <a:ext cx="5980952" cy="4685714"/>
          </a:xfrm>
          <a:prstGeom prst="rect">
            <a:avLst/>
          </a:prstGeom>
        </p:spPr>
      </p:pic>
      <p:pic>
        <p:nvPicPr>
          <p:cNvPr id="10" name="Picture 9" descr="Screenshot of MyEBSCO link">
            <a:extLst>
              <a:ext uri="{FF2B5EF4-FFF2-40B4-BE49-F238E27FC236}">
                <a16:creationId xmlns:a16="http://schemas.microsoft.com/office/drawing/2014/main" id="{DC2A8818-6AD7-DD64-011D-B24087A5E017}"/>
              </a:ext>
            </a:extLst>
          </p:cNvPr>
          <p:cNvPicPr>
            <a:picLocks noChangeAspect="1"/>
          </p:cNvPicPr>
          <p:nvPr/>
        </p:nvPicPr>
        <p:blipFill>
          <a:blip r:embed="rId3"/>
          <a:srcRect l="87273" b="61006"/>
          <a:stretch>
            <a:fillRect/>
          </a:stretch>
        </p:blipFill>
        <p:spPr>
          <a:xfrm>
            <a:off x="7877512" y="417036"/>
            <a:ext cx="1551709" cy="1067576"/>
          </a:xfrm>
          <a:prstGeom prst="rect">
            <a:avLst/>
          </a:prstGeom>
          <a:ln>
            <a:solidFill>
              <a:schemeClr val="tx1"/>
            </a:solidFill>
          </a:ln>
        </p:spPr>
      </p:pic>
    </p:spTree>
    <p:extLst>
      <p:ext uri="{BB962C8B-B14F-4D97-AF65-F5344CB8AC3E}">
        <p14:creationId xmlns:p14="http://schemas.microsoft.com/office/powerpoint/2010/main" val="5312547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99E9B-EEBA-398B-CC05-49B4FBDFBE54}"/>
              </a:ext>
            </a:extLst>
          </p:cNvPr>
          <p:cNvSpPr>
            <a:spLocks noGrp="1"/>
          </p:cNvSpPr>
          <p:nvPr>
            <p:ph type="title"/>
          </p:nvPr>
        </p:nvSpPr>
        <p:spPr>
          <a:xfrm>
            <a:off x="709612" y="293381"/>
            <a:ext cx="10772775" cy="826890"/>
          </a:xfrm>
        </p:spPr>
        <p:txBody>
          <a:bodyPr/>
          <a:lstStyle/>
          <a:p>
            <a:r>
              <a:rPr lang="en-US" dirty="0">
                <a:solidFill>
                  <a:schemeClr val="tx1"/>
                </a:solidFill>
              </a:rPr>
              <a:t>Basic Search Results Page</a:t>
            </a:r>
          </a:p>
        </p:txBody>
      </p:sp>
      <p:sp>
        <p:nvSpPr>
          <p:cNvPr id="3" name="Content Placeholder 2">
            <a:extLst>
              <a:ext uri="{FF2B5EF4-FFF2-40B4-BE49-F238E27FC236}">
                <a16:creationId xmlns:a16="http://schemas.microsoft.com/office/drawing/2014/main" id="{C6816EFD-73A5-8659-3B95-3B80658F8342}"/>
              </a:ext>
            </a:extLst>
          </p:cNvPr>
          <p:cNvSpPr>
            <a:spLocks noGrp="1"/>
          </p:cNvSpPr>
          <p:nvPr>
            <p:ph idx="1"/>
          </p:nvPr>
        </p:nvSpPr>
        <p:spPr>
          <a:xfrm>
            <a:off x="58069" y="1706337"/>
            <a:ext cx="3774764" cy="3928120"/>
          </a:xfrm>
          <a:solidFill>
            <a:schemeClr val="accent1">
              <a:lumMod val="40000"/>
              <a:lumOff val="60000"/>
            </a:schemeClr>
          </a:solidFill>
          <a:ln>
            <a:solidFill>
              <a:schemeClr val="tx1"/>
            </a:solidFill>
          </a:ln>
        </p:spPr>
        <p:txBody>
          <a:bodyPr>
            <a:normAutofit/>
          </a:bodyPr>
          <a:lstStyle/>
          <a:p>
            <a:pPr>
              <a:buFont typeface="Wingdings" panose="05000000000000000000" pitchFamily="2" charset="2"/>
              <a:buChar char="§"/>
            </a:pPr>
            <a:endParaRPr lang="en-US" sz="1800" dirty="0">
              <a:latin typeface="Calibri" panose="020F0502020204030204" pitchFamily="34" charset="0"/>
              <a:cs typeface="Calibri" panose="020F0502020204030204" pitchFamily="34" charset="0"/>
            </a:endParaRPr>
          </a:p>
          <a:p>
            <a:pPr>
              <a:buFont typeface="Wingdings" panose="05000000000000000000" pitchFamily="2" charset="2"/>
              <a:buChar char="§"/>
            </a:pPr>
            <a:r>
              <a:rPr lang="en-US" sz="1800" dirty="0">
                <a:latin typeface="Calibri" panose="020F0502020204030204" pitchFamily="34" charset="0"/>
                <a:cs typeface="Calibri" panose="020F0502020204030204" pitchFamily="34" charset="0"/>
              </a:rPr>
              <a:t>New expanded filter panel on left side</a:t>
            </a:r>
          </a:p>
          <a:p>
            <a:pPr>
              <a:buFont typeface="Wingdings" panose="05000000000000000000" pitchFamily="2" charset="2"/>
              <a:buChar char="§"/>
            </a:pPr>
            <a:endParaRPr lang="en-US" sz="1800" dirty="0">
              <a:latin typeface="Calibri" panose="020F0502020204030204" pitchFamily="34" charset="0"/>
              <a:cs typeface="Calibri" panose="020F0502020204030204" pitchFamily="34" charset="0"/>
            </a:endParaRPr>
          </a:p>
          <a:p>
            <a:pPr>
              <a:buFont typeface="Wingdings" panose="05000000000000000000" pitchFamily="2" charset="2"/>
              <a:buChar char="§"/>
            </a:pPr>
            <a:r>
              <a:rPr lang="en-US" sz="1800" dirty="0">
                <a:latin typeface="Calibri" panose="020F0502020204030204" pitchFamily="34" charset="0"/>
                <a:cs typeface="Calibri" panose="020F0502020204030204" pitchFamily="34" charset="0"/>
              </a:rPr>
              <a:t> Display up to 50 results per page</a:t>
            </a:r>
          </a:p>
          <a:p>
            <a:pPr>
              <a:buFont typeface="Wingdings" panose="05000000000000000000" pitchFamily="2" charset="2"/>
              <a:buChar char="§"/>
            </a:pPr>
            <a:r>
              <a:rPr lang="en-US" sz="1800" dirty="0">
                <a:latin typeface="Calibri" panose="020F0502020204030204" pitchFamily="34" charset="0"/>
                <a:cs typeface="Calibri" panose="020F0502020204030204" pitchFamily="34" charset="0"/>
              </a:rPr>
              <a:t>Sort by date or relevance</a:t>
            </a:r>
          </a:p>
          <a:p>
            <a:pPr>
              <a:buFont typeface="Wingdings" panose="05000000000000000000" pitchFamily="2" charset="2"/>
              <a:buChar char="§"/>
            </a:pPr>
            <a:endParaRPr lang="en-US" sz="1800" dirty="0">
              <a:latin typeface="Calibri" panose="020F0502020204030204" pitchFamily="34" charset="0"/>
              <a:cs typeface="Calibri" panose="020F0502020204030204" pitchFamily="34" charset="0"/>
            </a:endParaRPr>
          </a:p>
          <a:p>
            <a:pPr>
              <a:buFont typeface="Wingdings" panose="05000000000000000000" pitchFamily="2" charset="2"/>
              <a:buChar char="§"/>
            </a:pPr>
            <a:r>
              <a:rPr lang="en-US" sz="1800" dirty="0">
                <a:latin typeface="Calibri" panose="020F0502020204030204" pitchFamily="34" charset="0"/>
                <a:cs typeface="Calibri" panose="020F0502020204030204" pitchFamily="34" charset="0"/>
              </a:rPr>
              <a:t> Click the Access options menu to get PDF or view article online</a:t>
            </a:r>
          </a:p>
          <a:p>
            <a:pPr>
              <a:buFont typeface="Wingdings" panose="05000000000000000000" pitchFamily="2" charset="2"/>
              <a:buChar char="§"/>
            </a:pPr>
            <a:r>
              <a:rPr lang="en-US" sz="1800" dirty="0">
                <a:latin typeface="Calibri" panose="020F0502020204030204" pitchFamily="34" charset="0"/>
                <a:cs typeface="Calibri" panose="020F0502020204030204" pitchFamily="34" charset="0"/>
              </a:rPr>
              <a:t>Now connected with </a:t>
            </a:r>
            <a:r>
              <a:rPr lang="en-US" sz="1800" dirty="0" err="1">
                <a:latin typeface="Calibri" panose="020F0502020204030204" pitchFamily="34" charset="0"/>
                <a:cs typeface="Calibri" panose="020F0502020204030204" pitchFamily="34" charset="0"/>
              </a:rPr>
              <a:t>LibKey</a:t>
            </a:r>
            <a:r>
              <a:rPr lang="en-US" sz="1800" dirty="0">
                <a:latin typeface="Calibri" panose="020F0502020204030204" pitchFamily="34" charset="0"/>
                <a:cs typeface="Calibri" panose="020F0502020204030204" pitchFamily="34" charset="0"/>
              </a:rPr>
              <a:t> Nomad</a:t>
            </a:r>
          </a:p>
          <a:p>
            <a:pPr>
              <a:buFont typeface="Wingdings" panose="05000000000000000000" pitchFamily="2" charset="2"/>
              <a:buChar char="§"/>
            </a:pPr>
            <a:endParaRPr lang="en-US" sz="1800" dirty="0">
              <a:latin typeface="Calibri" panose="020F0502020204030204" pitchFamily="34" charset="0"/>
              <a:cs typeface="Calibri" panose="020F0502020204030204" pitchFamily="34" charset="0"/>
            </a:endParaRPr>
          </a:p>
          <a:p>
            <a:pPr>
              <a:buFont typeface="Wingdings" panose="05000000000000000000" pitchFamily="2" charset="2"/>
              <a:buChar char="§"/>
            </a:pPr>
            <a:endParaRPr lang="en-US" sz="1800" dirty="0">
              <a:latin typeface="Calibri" panose="020F0502020204030204" pitchFamily="34" charset="0"/>
              <a:cs typeface="Calibri" panose="020F0502020204030204" pitchFamily="34" charset="0"/>
            </a:endParaRPr>
          </a:p>
        </p:txBody>
      </p:sp>
      <p:pic>
        <p:nvPicPr>
          <p:cNvPr id="8" name="Picture 7" descr="Screenshot of Basic Search Results page">
            <a:extLst>
              <a:ext uri="{FF2B5EF4-FFF2-40B4-BE49-F238E27FC236}">
                <a16:creationId xmlns:a16="http://schemas.microsoft.com/office/drawing/2014/main" id="{FA8C0674-4AE2-A7D0-51A7-F78399B9A9A5}"/>
              </a:ext>
            </a:extLst>
          </p:cNvPr>
          <p:cNvPicPr>
            <a:picLocks noChangeAspect="1"/>
          </p:cNvPicPr>
          <p:nvPr/>
        </p:nvPicPr>
        <p:blipFill>
          <a:blip r:embed="rId2"/>
          <a:stretch>
            <a:fillRect/>
          </a:stretch>
        </p:blipFill>
        <p:spPr>
          <a:xfrm>
            <a:off x="3938732" y="1558280"/>
            <a:ext cx="8251599" cy="4224234"/>
          </a:xfrm>
          <a:prstGeom prst="rect">
            <a:avLst/>
          </a:prstGeom>
          <a:ln>
            <a:solidFill>
              <a:schemeClr val="tx1"/>
            </a:solidFill>
          </a:ln>
        </p:spPr>
      </p:pic>
      <p:sp>
        <p:nvSpPr>
          <p:cNvPr id="6" name="Rectangle 5">
            <a:extLst>
              <a:ext uri="{FF2B5EF4-FFF2-40B4-BE49-F238E27FC236}">
                <a16:creationId xmlns:a16="http://schemas.microsoft.com/office/drawing/2014/main" id="{F3271A24-03F7-958A-1865-4B48A8E83167}"/>
              </a:ext>
              <a:ext uri="{C183D7F6-B498-43B3-948B-1728B52AA6E4}">
                <adec:decorative xmlns:adec="http://schemas.microsoft.com/office/drawing/2017/decorative" val="1"/>
              </a:ext>
            </a:extLst>
          </p:cNvPr>
          <p:cNvSpPr/>
          <p:nvPr/>
        </p:nvSpPr>
        <p:spPr>
          <a:xfrm flipV="1">
            <a:off x="3938732" y="2743200"/>
            <a:ext cx="1778670" cy="2951018"/>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1C58A68-2DE9-D1D0-4F74-26A8AC61959D}"/>
              </a:ext>
              <a:ext uri="{C183D7F6-B498-43B3-948B-1728B52AA6E4}">
                <adec:decorative xmlns:adec="http://schemas.microsoft.com/office/drawing/2017/decorative" val="1"/>
              </a:ext>
            </a:extLst>
          </p:cNvPr>
          <p:cNvSpPr/>
          <p:nvPr/>
        </p:nvSpPr>
        <p:spPr>
          <a:xfrm>
            <a:off x="7048785" y="4940850"/>
            <a:ext cx="1121791" cy="282804"/>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descr="Screenshot of drop down menu for number of results and sort order options">
            <a:extLst>
              <a:ext uri="{FF2B5EF4-FFF2-40B4-BE49-F238E27FC236}">
                <a16:creationId xmlns:a16="http://schemas.microsoft.com/office/drawing/2014/main" id="{A11EFAFE-7E89-AC55-1D68-11DCB9C515AD}"/>
              </a:ext>
            </a:extLst>
          </p:cNvPr>
          <p:cNvGrpSpPr/>
          <p:nvPr/>
        </p:nvGrpSpPr>
        <p:grpSpPr>
          <a:xfrm>
            <a:off x="10214548" y="2614486"/>
            <a:ext cx="1693434" cy="1417187"/>
            <a:chOff x="9424839" y="3733800"/>
            <a:chExt cx="1783032" cy="1563751"/>
          </a:xfrm>
        </p:grpSpPr>
        <p:pic>
          <p:nvPicPr>
            <p:cNvPr id="5" name="Picture 4" descr="Screenshot of basic search interface with red boxes showing filters, display options and access options.">
              <a:extLst>
                <a:ext uri="{FF2B5EF4-FFF2-40B4-BE49-F238E27FC236}">
                  <a16:creationId xmlns:a16="http://schemas.microsoft.com/office/drawing/2014/main" id="{A215F113-357D-2391-43C4-2E24F89123C5}"/>
                </a:ext>
              </a:extLst>
            </p:cNvPr>
            <p:cNvPicPr>
              <a:picLocks noChangeAspect="1"/>
            </p:cNvPicPr>
            <p:nvPr/>
          </p:nvPicPr>
          <p:blipFill>
            <a:blip r:embed="rId3"/>
            <a:srcRect l="23927" t="28929" r="2653" b="4958"/>
            <a:stretch>
              <a:fillRect/>
            </a:stretch>
          </p:blipFill>
          <p:spPr>
            <a:xfrm>
              <a:off x="9424839" y="3829051"/>
              <a:ext cx="890736" cy="1347470"/>
            </a:xfrm>
            <a:prstGeom prst="rect">
              <a:avLst/>
            </a:prstGeom>
          </p:spPr>
        </p:pic>
        <p:pic>
          <p:nvPicPr>
            <p:cNvPr id="10" name="Picture 9" descr="Screenshot showing sort options for search results by relevance or date.">
              <a:extLst>
                <a:ext uri="{FF2B5EF4-FFF2-40B4-BE49-F238E27FC236}">
                  <a16:creationId xmlns:a16="http://schemas.microsoft.com/office/drawing/2014/main" id="{A503FC60-12C1-44AA-D450-32362F42B27D}"/>
                </a:ext>
              </a:extLst>
            </p:cNvPr>
            <p:cNvPicPr>
              <a:picLocks noChangeAspect="1"/>
            </p:cNvPicPr>
            <p:nvPr/>
          </p:nvPicPr>
          <p:blipFill>
            <a:blip r:embed="rId4"/>
            <a:srcRect l="30688" t="38377" r="44662" b="18915"/>
            <a:stretch>
              <a:fillRect/>
            </a:stretch>
          </p:blipFill>
          <p:spPr>
            <a:xfrm>
              <a:off x="10321497" y="3818599"/>
              <a:ext cx="876090" cy="881671"/>
            </a:xfrm>
            <a:prstGeom prst="rect">
              <a:avLst/>
            </a:prstGeom>
          </p:spPr>
        </p:pic>
        <p:sp>
          <p:nvSpPr>
            <p:cNvPr id="11" name="Rectangle 10">
              <a:extLst>
                <a:ext uri="{FF2B5EF4-FFF2-40B4-BE49-F238E27FC236}">
                  <a16:creationId xmlns:a16="http://schemas.microsoft.com/office/drawing/2014/main" id="{3A6A5CB5-D61D-F43A-1FA8-DE42567CCAB7}"/>
                </a:ext>
                <a:ext uri="{C183D7F6-B498-43B3-948B-1728B52AA6E4}">
                  <adec:decorative xmlns:adec="http://schemas.microsoft.com/office/drawing/2017/decorative" val="1"/>
                </a:ext>
              </a:extLst>
            </p:cNvPr>
            <p:cNvSpPr/>
            <p:nvPr/>
          </p:nvSpPr>
          <p:spPr>
            <a:xfrm>
              <a:off x="9429201" y="3733800"/>
              <a:ext cx="1778670" cy="1563751"/>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8" descr="LSU Health Libraries logo">
            <a:extLst>
              <a:ext uri="{FF2B5EF4-FFF2-40B4-BE49-F238E27FC236}">
                <a16:creationId xmlns:a16="http://schemas.microsoft.com/office/drawing/2014/main" id="{A4BB3693-7D75-260F-FB0A-6006FF1FA1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20342" y="6021511"/>
            <a:ext cx="1866162" cy="760289"/>
          </a:xfrm>
          <a:prstGeom prst="rect">
            <a:avLst/>
          </a:prstGeom>
          <a:noFill/>
        </p:spPr>
      </p:pic>
    </p:spTree>
    <p:extLst>
      <p:ext uri="{BB962C8B-B14F-4D97-AF65-F5344CB8AC3E}">
        <p14:creationId xmlns:p14="http://schemas.microsoft.com/office/powerpoint/2010/main" val="41269743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1ECC5D-84C7-0A17-1F6C-7228B785EA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4C67B9-7885-27C6-C934-E4B4C33165F5}"/>
              </a:ext>
            </a:extLst>
          </p:cNvPr>
          <p:cNvSpPr>
            <a:spLocks noGrp="1"/>
          </p:cNvSpPr>
          <p:nvPr>
            <p:ph type="title"/>
          </p:nvPr>
        </p:nvSpPr>
        <p:spPr>
          <a:xfrm>
            <a:off x="345207" y="70820"/>
            <a:ext cx="10772775" cy="826890"/>
          </a:xfrm>
        </p:spPr>
        <p:txBody>
          <a:bodyPr/>
          <a:lstStyle/>
          <a:p>
            <a:r>
              <a:rPr lang="en-US" dirty="0">
                <a:solidFill>
                  <a:schemeClr val="tx1"/>
                </a:solidFill>
              </a:rPr>
              <a:t>Additional Access options</a:t>
            </a:r>
          </a:p>
        </p:txBody>
      </p:sp>
      <p:grpSp>
        <p:nvGrpSpPr>
          <p:cNvPr id="4" name="Group 3" descr="Screenshot of article result display">
            <a:extLst>
              <a:ext uri="{FF2B5EF4-FFF2-40B4-BE49-F238E27FC236}">
                <a16:creationId xmlns:a16="http://schemas.microsoft.com/office/drawing/2014/main" id="{F709E115-CC0B-FAD1-A757-9BD470417AFB}"/>
              </a:ext>
            </a:extLst>
          </p:cNvPr>
          <p:cNvGrpSpPr/>
          <p:nvPr/>
        </p:nvGrpSpPr>
        <p:grpSpPr>
          <a:xfrm>
            <a:off x="345207" y="1162925"/>
            <a:ext cx="5322958" cy="2266075"/>
            <a:chOff x="4282036" y="1416115"/>
            <a:chExt cx="5322958" cy="2266075"/>
          </a:xfrm>
        </p:grpSpPr>
        <p:pic>
          <p:nvPicPr>
            <p:cNvPr id="8" name="Picture 7">
              <a:extLst>
                <a:ext uri="{FF2B5EF4-FFF2-40B4-BE49-F238E27FC236}">
                  <a16:creationId xmlns:a16="http://schemas.microsoft.com/office/drawing/2014/main" id="{DE5BE4B6-4D30-3CF6-7235-BE1982B2F260}"/>
                </a:ext>
              </a:extLst>
            </p:cNvPr>
            <p:cNvPicPr>
              <a:picLocks noChangeAspect="1"/>
            </p:cNvPicPr>
            <p:nvPr/>
          </p:nvPicPr>
          <p:blipFill>
            <a:blip r:embed="rId2"/>
            <a:srcRect l="22839" t="45738" r="21513" b="7985"/>
            <a:stretch>
              <a:fillRect/>
            </a:stretch>
          </p:blipFill>
          <p:spPr>
            <a:xfrm>
              <a:off x="4282036" y="1416115"/>
              <a:ext cx="5322958" cy="2266075"/>
            </a:xfrm>
            <a:prstGeom prst="rect">
              <a:avLst/>
            </a:prstGeom>
            <a:ln>
              <a:solidFill>
                <a:schemeClr val="tx1"/>
              </a:solidFill>
            </a:ln>
          </p:spPr>
        </p:pic>
        <p:sp>
          <p:nvSpPr>
            <p:cNvPr id="7" name="Rectangle 6">
              <a:extLst>
                <a:ext uri="{FF2B5EF4-FFF2-40B4-BE49-F238E27FC236}">
                  <a16:creationId xmlns:a16="http://schemas.microsoft.com/office/drawing/2014/main" id="{7D5D80A9-1F08-2C62-5637-16C70AB35D4E}"/>
                </a:ext>
                <a:ext uri="{C183D7F6-B498-43B3-948B-1728B52AA6E4}">
                  <adec:decorative xmlns:adec="http://schemas.microsoft.com/office/drawing/2017/decorative" val="1"/>
                </a:ext>
              </a:extLst>
            </p:cNvPr>
            <p:cNvSpPr/>
            <p:nvPr/>
          </p:nvSpPr>
          <p:spPr>
            <a:xfrm>
              <a:off x="5666795" y="3065318"/>
              <a:ext cx="1326287" cy="379241"/>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4" name="Picture 13" descr="Screenshot of drop down menu of access options">
            <a:extLst>
              <a:ext uri="{FF2B5EF4-FFF2-40B4-BE49-F238E27FC236}">
                <a16:creationId xmlns:a16="http://schemas.microsoft.com/office/drawing/2014/main" id="{1A9B6346-9135-61BE-8B69-9ABA93B7BC96}"/>
              </a:ext>
            </a:extLst>
          </p:cNvPr>
          <p:cNvPicPr>
            <a:picLocks noChangeAspect="1"/>
          </p:cNvPicPr>
          <p:nvPr/>
        </p:nvPicPr>
        <p:blipFill>
          <a:blip r:embed="rId3"/>
          <a:srcRect r="5842"/>
          <a:stretch>
            <a:fillRect/>
          </a:stretch>
        </p:blipFill>
        <p:spPr>
          <a:xfrm>
            <a:off x="0" y="3678024"/>
            <a:ext cx="3273136" cy="2590476"/>
          </a:xfrm>
          <a:prstGeom prst="rect">
            <a:avLst/>
          </a:prstGeom>
          <a:ln>
            <a:solidFill>
              <a:schemeClr val="tx1"/>
            </a:solidFill>
          </a:ln>
        </p:spPr>
      </p:pic>
      <p:sp>
        <p:nvSpPr>
          <p:cNvPr id="17" name="TextBox 16">
            <a:extLst>
              <a:ext uri="{FF2B5EF4-FFF2-40B4-BE49-F238E27FC236}">
                <a16:creationId xmlns:a16="http://schemas.microsoft.com/office/drawing/2014/main" id="{C8680885-C684-335E-F08B-D50721FCDCAB}"/>
              </a:ext>
            </a:extLst>
          </p:cNvPr>
          <p:cNvSpPr txBox="1"/>
          <p:nvPr/>
        </p:nvSpPr>
        <p:spPr>
          <a:xfrm>
            <a:off x="3411932" y="3683177"/>
            <a:ext cx="4791357" cy="2585323"/>
          </a:xfrm>
          <a:prstGeom prst="rect">
            <a:avLst/>
          </a:prstGeom>
          <a:solidFill>
            <a:srgbClr val="FCEBC0"/>
          </a:solidFill>
          <a:ln>
            <a:solidFill>
              <a:schemeClr val="tx1"/>
            </a:solidFill>
          </a:ln>
        </p:spPr>
        <p:txBody>
          <a:bodyPr wrap="square" rtlCol="0">
            <a:spAutoFit/>
          </a:bodyPr>
          <a:lstStyle/>
          <a:p>
            <a:r>
              <a:rPr lang="en-US" dirty="0"/>
              <a:t>Options:</a:t>
            </a:r>
          </a:p>
          <a:p>
            <a:r>
              <a:rPr lang="en-US" b="1" dirty="0"/>
              <a:t>PDF</a:t>
            </a:r>
            <a:r>
              <a:rPr lang="en-US" dirty="0"/>
              <a:t> – </a:t>
            </a:r>
            <a:r>
              <a:rPr lang="en-US" sz="1600" dirty="0"/>
              <a:t>downloadable PDF</a:t>
            </a:r>
          </a:p>
          <a:p>
            <a:r>
              <a:rPr lang="en-US" b="1" dirty="0"/>
              <a:t>Online full text </a:t>
            </a:r>
            <a:r>
              <a:rPr lang="en-US" dirty="0"/>
              <a:t>– </a:t>
            </a:r>
            <a:r>
              <a:rPr lang="en-US" sz="1600" dirty="0"/>
              <a:t>HTML</a:t>
            </a:r>
            <a:r>
              <a:rPr lang="en-US" dirty="0"/>
              <a:t> </a:t>
            </a:r>
          </a:p>
          <a:p>
            <a:r>
              <a:rPr lang="en-US" b="1" dirty="0" err="1"/>
              <a:t>LibKey</a:t>
            </a:r>
            <a:r>
              <a:rPr lang="en-US" b="1" dirty="0"/>
              <a:t> instant PDF </a:t>
            </a:r>
            <a:r>
              <a:rPr lang="en-US" dirty="0"/>
              <a:t>– </a:t>
            </a:r>
            <a:r>
              <a:rPr lang="en-US" sz="1600" dirty="0"/>
              <a:t>Download PDF</a:t>
            </a:r>
          </a:p>
          <a:p>
            <a:r>
              <a:rPr lang="en-US" b="1" dirty="0"/>
              <a:t>Quick links to PDFs </a:t>
            </a:r>
            <a:r>
              <a:rPr lang="en-US" dirty="0"/>
              <a:t>and</a:t>
            </a:r>
            <a:r>
              <a:rPr lang="en-US" b="1" dirty="0"/>
              <a:t> Check for available full text </a:t>
            </a:r>
            <a:r>
              <a:rPr lang="en-US" dirty="0"/>
              <a:t>– </a:t>
            </a:r>
            <a:r>
              <a:rPr lang="en-US" sz="1600" dirty="0" err="1"/>
              <a:t>LibKey</a:t>
            </a:r>
            <a:r>
              <a:rPr lang="en-US" sz="1600" dirty="0"/>
              <a:t> resolver page/choose PDF or link to publisher page</a:t>
            </a:r>
          </a:p>
          <a:p>
            <a:r>
              <a:rPr lang="en-US" b="1" dirty="0"/>
              <a:t>View Complete Issue </a:t>
            </a:r>
            <a:r>
              <a:rPr lang="en-US" dirty="0"/>
              <a:t>- </a:t>
            </a:r>
            <a:r>
              <a:rPr lang="en-US" sz="1600" dirty="0" err="1"/>
              <a:t>Browzine</a:t>
            </a:r>
            <a:endParaRPr lang="en-US" sz="1600" dirty="0"/>
          </a:p>
          <a:p>
            <a:endParaRPr lang="en-US" dirty="0"/>
          </a:p>
        </p:txBody>
      </p:sp>
      <p:cxnSp>
        <p:nvCxnSpPr>
          <p:cNvPr id="19" name="Straight Arrow Connector 18">
            <a:extLst>
              <a:ext uri="{FF2B5EF4-FFF2-40B4-BE49-F238E27FC236}">
                <a16:creationId xmlns:a16="http://schemas.microsoft.com/office/drawing/2014/main" id="{E4F8C901-535C-E949-3517-9AD9FD2EBF3D}"/>
              </a:ext>
              <a:ext uri="{C183D7F6-B498-43B3-948B-1728B52AA6E4}">
                <adec:decorative xmlns:adec="http://schemas.microsoft.com/office/drawing/2017/decorative" val="1"/>
              </a:ext>
            </a:extLst>
          </p:cNvPr>
          <p:cNvCxnSpPr>
            <a:cxnSpLocks/>
          </p:cNvCxnSpPr>
          <p:nvPr/>
        </p:nvCxnSpPr>
        <p:spPr>
          <a:xfrm flipH="1">
            <a:off x="1338724" y="3119250"/>
            <a:ext cx="796488" cy="619500"/>
          </a:xfrm>
          <a:prstGeom prst="straightConnector1">
            <a:avLst/>
          </a:prstGeom>
          <a:ln w="38100">
            <a:solidFill>
              <a:srgbClr val="FF0000"/>
            </a:solidFill>
            <a:tailEnd type="triangle"/>
          </a:ln>
        </p:spPr>
        <p:style>
          <a:lnRef idx="1">
            <a:schemeClr val="dk1"/>
          </a:lnRef>
          <a:fillRef idx="0">
            <a:schemeClr val="dk1"/>
          </a:fillRef>
          <a:effectRef idx="0">
            <a:schemeClr val="dk1"/>
          </a:effectRef>
          <a:fontRef idx="minor">
            <a:schemeClr val="tx1"/>
          </a:fontRef>
        </p:style>
      </p:cxnSp>
      <p:pic>
        <p:nvPicPr>
          <p:cNvPr id="23" name="Picture 22" descr="Screenshot of article result display">
            <a:extLst>
              <a:ext uri="{FF2B5EF4-FFF2-40B4-BE49-F238E27FC236}">
                <a16:creationId xmlns:a16="http://schemas.microsoft.com/office/drawing/2014/main" id="{3C46715C-E30F-50C3-3F99-5A50AFA3C361}"/>
              </a:ext>
            </a:extLst>
          </p:cNvPr>
          <p:cNvPicPr>
            <a:picLocks noChangeAspect="1"/>
          </p:cNvPicPr>
          <p:nvPr/>
        </p:nvPicPr>
        <p:blipFill>
          <a:blip r:embed="rId4"/>
          <a:stretch>
            <a:fillRect/>
          </a:stretch>
        </p:blipFill>
        <p:spPr>
          <a:xfrm>
            <a:off x="6542688" y="1162925"/>
            <a:ext cx="5520505" cy="1956325"/>
          </a:xfrm>
          <a:prstGeom prst="rect">
            <a:avLst/>
          </a:prstGeom>
          <a:ln>
            <a:solidFill>
              <a:schemeClr val="tx1"/>
            </a:solidFill>
          </a:ln>
        </p:spPr>
      </p:pic>
      <p:sp>
        <p:nvSpPr>
          <p:cNvPr id="20" name="TextBox 19">
            <a:extLst>
              <a:ext uri="{FF2B5EF4-FFF2-40B4-BE49-F238E27FC236}">
                <a16:creationId xmlns:a16="http://schemas.microsoft.com/office/drawing/2014/main" id="{14253054-7887-FA8D-6317-733C7876818A}"/>
              </a:ext>
            </a:extLst>
          </p:cNvPr>
          <p:cNvSpPr txBox="1"/>
          <p:nvPr/>
        </p:nvSpPr>
        <p:spPr>
          <a:xfrm>
            <a:off x="8649595" y="3678024"/>
            <a:ext cx="3413597" cy="1477328"/>
          </a:xfrm>
          <a:prstGeom prst="rect">
            <a:avLst/>
          </a:prstGeom>
          <a:solidFill>
            <a:srgbClr val="FCEBC0"/>
          </a:solidFill>
          <a:ln>
            <a:solidFill>
              <a:schemeClr val="tx1"/>
            </a:solidFill>
          </a:ln>
        </p:spPr>
        <p:txBody>
          <a:bodyPr wrap="square" rtlCol="0">
            <a:spAutoFit/>
          </a:bodyPr>
          <a:lstStyle/>
          <a:p>
            <a:r>
              <a:rPr lang="en-US" dirty="0"/>
              <a:t>If we don’t have access to full text,  you will see this box, which takes you to page to request article using Interlibrary Loan service.</a:t>
            </a:r>
          </a:p>
          <a:p>
            <a:endParaRPr lang="en-US" dirty="0"/>
          </a:p>
        </p:txBody>
      </p:sp>
      <p:cxnSp>
        <p:nvCxnSpPr>
          <p:cNvPr id="24" name="Straight Arrow Connector 23">
            <a:extLst>
              <a:ext uri="{FF2B5EF4-FFF2-40B4-BE49-F238E27FC236}">
                <a16:creationId xmlns:a16="http://schemas.microsoft.com/office/drawing/2014/main" id="{06EC2967-E250-0F17-C264-C8E4A89D1066}"/>
              </a:ext>
              <a:ext uri="{C183D7F6-B498-43B3-948B-1728B52AA6E4}">
                <adec:decorative xmlns:adec="http://schemas.microsoft.com/office/drawing/2017/decorative" val="1"/>
              </a:ext>
            </a:extLst>
          </p:cNvPr>
          <p:cNvCxnSpPr>
            <a:cxnSpLocks/>
          </p:cNvCxnSpPr>
          <p:nvPr/>
        </p:nvCxnSpPr>
        <p:spPr>
          <a:xfrm flipH="1" flipV="1">
            <a:off x="7845136" y="2975755"/>
            <a:ext cx="893619" cy="619500"/>
          </a:xfrm>
          <a:prstGeom prst="straightConnector1">
            <a:avLst/>
          </a:prstGeom>
          <a:ln w="38100">
            <a:solidFill>
              <a:srgbClr val="FF0000"/>
            </a:solidFill>
            <a:tailEnd type="triangle"/>
          </a:ln>
        </p:spPr>
        <p:style>
          <a:lnRef idx="1">
            <a:schemeClr val="dk1"/>
          </a:lnRef>
          <a:fillRef idx="0">
            <a:schemeClr val="dk1"/>
          </a:fillRef>
          <a:effectRef idx="0">
            <a:schemeClr val="dk1"/>
          </a:effectRef>
          <a:fontRef idx="minor">
            <a:schemeClr val="tx1"/>
          </a:fontRef>
        </p:style>
      </p:cxnSp>
      <p:sp>
        <p:nvSpPr>
          <p:cNvPr id="27" name="Rectangle 26">
            <a:extLst>
              <a:ext uri="{FF2B5EF4-FFF2-40B4-BE49-F238E27FC236}">
                <a16:creationId xmlns:a16="http://schemas.microsoft.com/office/drawing/2014/main" id="{B20DABC1-ADBC-E959-AA7B-15B7FCB037BC}"/>
              </a:ext>
              <a:ext uri="{C183D7F6-B498-43B3-948B-1728B52AA6E4}">
                <adec:decorative xmlns:adec="http://schemas.microsoft.com/office/drawing/2017/decorative" val="1"/>
              </a:ext>
            </a:extLst>
          </p:cNvPr>
          <p:cNvSpPr/>
          <p:nvPr/>
        </p:nvSpPr>
        <p:spPr>
          <a:xfrm>
            <a:off x="6620621" y="2520246"/>
            <a:ext cx="1494679" cy="379241"/>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1047A440-8250-5476-2751-0EC305CB44F0}"/>
              </a:ext>
            </a:extLst>
          </p:cNvPr>
          <p:cNvSpPr txBox="1"/>
          <p:nvPr/>
        </p:nvSpPr>
        <p:spPr>
          <a:xfrm>
            <a:off x="9043556" y="5909559"/>
            <a:ext cx="2469572" cy="369332"/>
          </a:xfrm>
          <a:prstGeom prst="rect">
            <a:avLst/>
          </a:prstGeom>
          <a:solidFill>
            <a:srgbClr val="00CC66"/>
          </a:solidFill>
          <a:ln>
            <a:solidFill>
              <a:schemeClr val="tx1"/>
            </a:solidFill>
          </a:ln>
        </p:spPr>
        <p:txBody>
          <a:bodyPr wrap="square" rtlCol="0">
            <a:spAutoFit/>
          </a:bodyPr>
          <a:lstStyle/>
          <a:p>
            <a:r>
              <a:rPr lang="en-US" dirty="0"/>
              <a:t>Get </a:t>
            </a:r>
            <a:r>
              <a:rPr lang="en-US" dirty="0" err="1"/>
              <a:t>LibKey</a:t>
            </a:r>
            <a:r>
              <a:rPr lang="en-US" dirty="0"/>
              <a:t> Nomad </a:t>
            </a:r>
            <a:r>
              <a:rPr lang="en-US" b="1" dirty="0">
                <a:hlinkClick r:id="rId5">
                  <a:extLst>
                    <a:ext uri="{A12FA001-AC4F-418D-AE19-62706E023703}">
                      <ahyp:hlinkClr xmlns:ahyp="http://schemas.microsoft.com/office/drawing/2018/hyperlinkcolor" val="tx"/>
                    </a:ext>
                  </a:extLst>
                </a:hlinkClick>
              </a:rPr>
              <a:t>here</a:t>
            </a:r>
            <a:r>
              <a:rPr lang="en-US" dirty="0"/>
              <a:t>!</a:t>
            </a:r>
          </a:p>
        </p:txBody>
      </p:sp>
    </p:spTree>
    <p:extLst>
      <p:ext uri="{BB962C8B-B14F-4D97-AF65-F5344CB8AC3E}">
        <p14:creationId xmlns:p14="http://schemas.microsoft.com/office/powerpoint/2010/main" val="1493490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BB8B2E-C023-8DEE-0D59-FA3146622A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E01C61-43FC-42DC-E370-448E0B13C44B}"/>
              </a:ext>
            </a:extLst>
          </p:cNvPr>
          <p:cNvSpPr>
            <a:spLocks noGrp="1"/>
          </p:cNvSpPr>
          <p:nvPr>
            <p:ph type="title"/>
          </p:nvPr>
        </p:nvSpPr>
        <p:spPr>
          <a:xfrm>
            <a:off x="429058" y="210254"/>
            <a:ext cx="3862387" cy="826890"/>
          </a:xfrm>
        </p:spPr>
        <p:txBody>
          <a:bodyPr/>
          <a:lstStyle/>
          <a:p>
            <a:r>
              <a:rPr lang="en-US" dirty="0">
                <a:solidFill>
                  <a:schemeClr val="tx1"/>
                </a:solidFill>
              </a:rPr>
              <a:t>Full Filter List</a:t>
            </a:r>
          </a:p>
        </p:txBody>
      </p:sp>
      <p:sp>
        <p:nvSpPr>
          <p:cNvPr id="3" name="Content Placeholder 2">
            <a:extLst>
              <a:ext uri="{FF2B5EF4-FFF2-40B4-BE49-F238E27FC236}">
                <a16:creationId xmlns:a16="http://schemas.microsoft.com/office/drawing/2014/main" id="{66F0A06C-DEC5-E8BF-C22E-C73B9152ABCF}"/>
              </a:ext>
            </a:extLst>
          </p:cNvPr>
          <p:cNvSpPr>
            <a:spLocks noGrp="1"/>
          </p:cNvSpPr>
          <p:nvPr>
            <p:ph idx="1"/>
          </p:nvPr>
        </p:nvSpPr>
        <p:spPr>
          <a:xfrm>
            <a:off x="213933" y="1931557"/>
            <a:ext cx="3774764" cy="2391061"/>
          </a:xfrm>
          <a:solidFill>
            <a:srgbClr val="FCEBC0"/>
          </a:solidFill>
          <a:ln>
            <a:solidFill>
              <a:schemeClr val="tx1"/>
            </a:solidFill>
          </a:ln>
        </p:spPr>
        <p:txBody>
          <a:bodyPr>
            <a:normAutofit/>
          </a:bodyPr>
          <a:lstStyle/>
          <a:p>
            <a:pPr>
              <a:buFont typeface="Wingdings" panose="05000000000000000000" pitchFamily="2" charset="2"/>
              <a:buChar char="§"/>
            </a:pPr>
            <a:r>
              <a:rPr lang="en-US" sz="1800" dirty="0">
                <a:latin typeface="Calibri" panose="020F0502020204030204" pitchFamily="34" charset="0"/>
                <a:cs typeface="Calibri" panose="020F0502020204030204" pitchFamily="34" charset="0"/>
              </a:rPr>
              <a:t> Quick filters available at top for English language, peer reviewed literature, and more</a:t>
            </a:r>
          </a:p>
          <a:p>
            <a:pPr marL="0" indent="0">
              <a:buNone/>
            </a:pPr>
            <a:endParaRPr lang="en-US" sz="1800" dirty="0">
              <a:latin typeface="Calibri" panose="020F0502020204030204" pitchFamily="34" charset="0"/>
              <a:cs typeface="Calibri" panose="020F0502020204030204" pitchFamily="34" charset="0"/>
            </a:endParaRPr>
          </a:p>
          <a:p>
            <a:pPr>
              <a:buFont typeface="Wingdings" panose="05000000000000000000" pitchFamily="2" charset="2"/>
              <a:buChar char="§"/>
            </a:pPr>
            <a:r>
              <a:rPr lang="en-US" sz="1800" dirty="0">
                <a:latin typeface="Calibri" panose="020F0502020204030204" pitchFamily="34" charset="0"/>
                <a:cs typeface="Calibri" panose="020F0502020204030204" pitchFamily="34" charset="0"/>
              </a:rPr>
              <a:t> Click to expand category and view the number of results in the set in each group</a:t>
            </a:r>
          </a:p>
          <a:p>
            <a:pPr>
              <a:buFont typeface="Wingdings" panose="05000000000000000000" pitchFamily="2" charset="2"/>
              <a:buChar char="§"/>
            </a:pPr>
            <a:endParaRPr lang="en-US" sz="1800" dirty="0">
              <a:latin typeface="Calibri" panose="020F0502020204030204" pitchFamily="34" charset="0"/>
              <a:cs typeface="Calibri" panose="020F0502020204030204" pitchFamily="34" charset="0"/>
            </a:endParaRPr>
          </a:p>
          <a:p>
            <a:pPr>
              <a:buFont typeface="Wingdings" panose="05000000000000000000" pitchFamily="2" charset="2"/>
              <a:buChar char="§"/>
            </a:pPr>
            <a:endParaRPr lang="en-US" sz="1800" dirty="0">
              <a:latin typeface="Calibri" panose="020F0502020204030204" pitchFamily="34" charset="0"/>
              <a:cs typeface="Calibri" panose="020F0502020204030204" pitchFamily="34" charset="0"/>
            </a:endParaRPr>
          </a:p>
          <a:p>
            <a:pPr>
              <a:buFont typeface="Wingdings" panose="05000000000000000000" pitchFamily="2" charset="2"/>
              <a:buChar char="§"/>
            </a:pPr>
            <a:endParaRPr lang="en-US" sz="1800" dirty="0">
              <a:latin typeface="Calibri" panose="020F0502020204030204" pitchFamily="34" charset="0"/>
              <a:cs typeface="Calibri" panose="020F0502020204030204" pitchFamily="34" charset="0"/>
            </a:endParaRPr>
          </a:p>
        </p:txBody>
      </p:sp>
      <p:pic>
        <p:nvPicPr>
          <p:cNvPr id="9" name="Picture 8" descr="Screenshot of full filter list">
            <a:extLst>
              <a:ext uri="{FF2B5EF4-FFF2-40B4-BE49-F238E27FC236}">
                <a16:creationId xmlns:a16="http://schemas.microsoft.com/office/drawing/2014/main" id="{630E7B6F-B41C-DAF0-5A2B-AFD124CB9AEB}"/>
              </a:ext>
            </a:extLst>
          </p:cNvPr>
          <p:cNvPicPr>
            <a:picLocks noChangeAspect="1"/>
          </p:cNvPicPr>
          <p:nvPr/>
        </p:nvPicPr>
        <p:blipFill>
          <a:blip r:embed="rId2"/>
          <a:stretch>
            <a:fillRect/>
          </a:stretch>
        </p:blipFill>
        <p:spPr>
          <a:xfrm>
            <a:off x="4436597" y="103909"/>
            <a:ext cx="2376697" cy="6650182"/>
          </a:xfrm>
          <a:prstGeom prst="rect">
            <a:avLst/>
          </a:prstGeom>
          <a:ln>
            <a:solidFill>
              <a:schemeClr val="tx1"/>
            </a:solidFill>
          </a:ln>
        </p:spPr>
      </p:pic>
      <p:pic>
        <p:nvPicPr>
          <p:cNvPr id="14" name="Picture 13" descr="Screenshot of Source Types expanded display">
            <a:extLst>
              <a:ext uri="{FF2B5EF4-FFF2-40B4-BE49-F238E27FC236}">
                <a16:creationId xmlns:a16="http://schemas.microsoft.com/office/drawing/2014/main" id="{6B9682B1-322F-91F0-9A4C-B7800DBC0A2E}"/>
              </a:ext>
            </a:extLst>
          </p:cNvPr>
          <p:cNvPicPr>
            <a:picLocks noChangeAspect="1"/>
          </p:cNvPicPr>
          <p:nvPr/>
        </p:nvPicPr>
        <p:blipFill>
          <a:blip r:embed="rId3"/>
          <a:stretch>
            <a:fillRect/>
          </a:stretch>
        </p:blipFill>
        <p:spPr>
          <a:xfrm>
            <a:off x="7955291" y="1615624"/>
            <a:ext cx="2952381" cy="4333333"/>
          </a:xfrm>
          <a:prstGeom prst="rect">
            <a:avLst/>
          </a:prstGeom>
          <a:ln>
            <a:solidFill>
              <a:schemeClr val="tx1"/>
            </a:solidFill>
          </a:ln>
        </p:spPr>
      </p:pic>
      <p:cxnSp>
        <p:nvCxnSpPr>
          <p:cNvPr id="16" name="Straight Arrow Connector 15">
            <a:extLst>
              <a:ext uri="{FF2B5EF4-FFF2-40B4-BE49-F238E27FC236}">
                <a16:creationId xmlns:a16="http://schemas.microsoft.com/office/drawing/2014/main" id="{82A27A4D-3B6F-287E-0AA8-FB7A81D340A0}"/>
              </a:ext>
              <a:ext uri="{C183D7F6-B498-43B3-948B-1728B52AA6E4}">
                <adec:decorative xmlns:adec="http://schemas.microsoft.com/office/drawing/2017/decorative" val="1"/>
              </a:ext>
            </a:extLst>
          </p:cNvPr>
          <p:cNvCxnSpPr>
            <a:cxnSpLocks/>
            <a:stCxn id="9" idx="3"/>
          </p:cNvCxnSpPr>
          <p:nvPr/>
        </p:nvCxnSpPr>
        <p:spPr>
          <a:xfrm flipV="1">
            <a:off x="6813294" y="1974273"/>
            <a:ext cx="1141997" cy="145472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9" name="Picture 18" descr="LSU Health Libraries logo">
            <a:extLst>
              <a:ext uri="{FF2B5EF4-FFF2-40B4-BE49-F238E27FC236}">
                <a16:creationId xmlns:a16="http://schemas.microsoft.com/office/drawing/2014/main" id="{9AA4647E-0DE0-C3E5-5F36-843CEC3948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0342" y="6021511"/>
            <a:ext cx="1866162" cy="760289"/>
          </a:xfrm>
          <a:prstGeom prst="rect">
            <a:avLst/>
          </a:prstGeom>
          <a:noFill/>
        </p:spPr>
      </p:pic>
    </p:spTree>
    <p:extLst>
      <p:ext uri="{BB962C8B-B14F-4D97-AF65-F5344CB8AC3E}">
        <p14:creationId xmlns:p14="http://schemas.microsoft.com/office/powerpoint/2010/main" val="819670286"/>
      </p:ext>
    </p:extLst>
  </p:cSld>
  <p:clrMapOvr>
    <a:masterClrMapping/>
  </p:clrMapOvr>
</p:sld>
</file>

<file path=ppt/theme/theme1.xml><?xml version="1.0" encoding="utf-8"?>
<a:theme xmlns:a="http://schemas.openxmlformats.org/drawingml/2006/main" name="Metropolitan">
  <a:themeElements>
    <a:clrScheme name="Custom 32">
      <a:dk1>
        <a:sysClr val="windowText" lastClr="000000"/>
      </a:dk1>
      <a:lt1>
        <a:sysClr val="window" lastClr="FFFFFF"/>
      </a:lt1>
      <a:dk2>
        <a:srgbClr val="162F33"/>
      </a:dk2>
      <a:lt2>
        <a:srgbClr val="EAF0E0"/>
      </a:lt2>
      <a:accent1>
        <a:srgbClr val="F2F2F2"/>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2.xml><?xml version="1.0" encoding="utf-8"?>
<a:theme xmlns:a="http://schemas.openxmlformats.org/drawingml/2006/main" name="1_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Metropolitan</Template>
  <TotalTime>5265</TotalTime>
  <Words>1597</Words>
  <Application>Microsoft Office PowerPoint</Application>
  <PresentationFormat>Widescreen</PresentationFormat>
  <Paragraphs>201</Paragraphs>
  <Slides>27</Slides>
  <Notes>9</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27</vt:i4>
      </vt:variant>
    </vt:vector>
  </HeadingPairs>
  <TitlesOfParts>
    <vt:vector size="35" baseType="lpstr">
      <vt:lpstr>Aptos</vt:lpstr>
      <vt:lpstr>Arial</vt:lpstr>
      <vt:lpstr>Calibri</vt:lpstr>
      <vt:lpstr>Calibri Light</vt:lpstr>
      <vt:lpstr>Palatino Linotype</vt:lpstr>
      <vt:lpstr>Wingdings</vt:lpstr>
      <vt:lpstr>Metropolitan</vt:lpstr>
      <vt:lpstr>1_Metropolitan</vt:lpstr>
      <vt:lpstr>Meet the New CINAHL &amp; EBSCO Databases Search Page:  Here’s what's changed…this year!</vt:lpstr>
      <vt:lpstr>Outline</vt:lpstr>
      <vt:lpstr>What is the EBSCOhost User Interface?</vt:lpstr>
      <vt:lpstr>New Basic Search Page</vt:lpstr>
      <vt:lpstr>New Navigation Panel</vt:lpstr>
      <vt:lpstr>MyEBSCO Account</vt:lpstr>
      <vt:lpstr>Basic Search Results Page</vt:lpstr>
      <vt:lpstr>Additional Access options</vt:lpstr>
      <vt:lpstr>Full Filter List</vt:lpstr>
      <vt:lpstr>Results Page Pagination</vt:lpstr>
      <vt:lpstr>Detailed Record Page Unchanged</vt:lpstr>
      <vt:lpstr>Questions?</vt:lpstr>
      <vt:lpstr>Advanced Searching in  CINAHL</vt:lpstr>
      <vt:lpstr>Advanced Search</vt:lpstr>
      <vt:lpstr>Search Filters and Options</vt:lpstr>
      <vt:lpstr>Search Filters</vt:lpstr>
      <vt:lpstr>Search Options</vt:lpstr>
      <vt:lpstr>Browsing CINAHL Subject Headings</vt:lpstr>
      <vt:lpstr>Using CINAHL Subject Headings</vt:lpstr>
      <vt:lpstr>Adding Subject Headings to a search</vt:lpstr>
      <vt:lpstr>Combining search terms</vt:lpstr>
      <vt:lpstr>Search History</vt:lpstr>
      <vt:lpstr>Combining searches</vt:lpstr>
      <vt:lpstr>Dealing with Results</vt:lpstr>
      <vt:lpstr>Exporting Results to a Citation Manager</vt:lpstr>
      <vt:lpstr>Exporting a full result set</vt:lpstr>
      <vt:lpstr>Thank you! We are here to help!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Duffy, Sharon J.</dc:creator>
  <cp:lastModifiedBy>Duffy, Sharon J.</cp:lastModifiedBy>
  <cp:revision>39</cp:revision>
  <cp:lastPrinted>2025-06-17T15:57:24Z</cp:lastPrinted>
  <dcterms:created xsi:type="dcterms:W3CDTF">2025-06-03T19:40:44Z</dcterms:created>
  <dcterms:modified xsi:type="dcterms:W3CDTF">2026-08-05T21:17:46Z</dcterms:modified>
</cp:coreProperties>
</file>