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15"/>
  </p:notesMasterIdLst>
  <p:sldIdLst>
    <p:sldId id="256" r:id="rId2"/>
    <p:sldId id="257" r:id="rId3"/>
    <p:sldId id="258" r:id="rId4"/>
    <p:sldId id="262" r:id="rId5"/>
    <p:sldId id="263" r:id="rId6"/>
    <p:sldId id="264" r:id="rId7"/>
    <p:sldId id="259" r:id="rId8"/>
    <p:sldId id="260" r:id="rId9"/>
    <p:sldId id="261" r:id="rId10"/>
    <p:sldId id="266" r:id="rId11"/>
    <p:sldId id="265" r:id="rId12"/>
    <p:sldId id="267" r:id="rId13"/>
    <p:sldId id="274"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301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B7F174-B980-400D-BCE3-EE482DCA68C7}" type="datetimeFigureOut">
              <a:rPr lang="en-US" smtClean="0"/>
              <a:t>8/26/2026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BC3A36-5890-4717-83E3-BF879DE2F943}" type="slidenum">
              <a:rPr lang="en-US" smtClean="0"/>
              <a:t>‹#›</a:t>
            </a:fld>
            <a:endParaRPr lang="en-US"/>
          </a:p>
        </p:txBody>
      </p:sp>
    </p:spTree>
    <p:extLst>
      <p:ext uri="{BB962C8B-B14F-4D97-AF65-F5344CB8AC3E}">
        <p14:creationId xmlns:p14="http://schemas.microsoft.com/office/powerpoint/2010/main" val="3095627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BC3A36-5890-4717-83E3-BF879DE2F943}" type="slidenum">
              <a:rPr lang="en-US" smtClean="0"/>
              <a:t>4</a:t>
            </a:fld>
            <a:endParaRPr lang="en-US"/>
          </a:p>
        </p:txBody>
      </p:sp>
    </p:spTree>
    <p:extLst>
      <p:ext uri="{BB962C8B-B14F-4D97-AF65-F5344CB8AC3E}">
        <p14:creationId xmlns:p14="http://schemas.microsoft.com/office/powerpoint/2010/main" val="7495393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C5427FA-7D5F-4D88-8FE8-A006A0DB1722}"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a:xfrm>
            <a:off x="531812" y="4529540"/>
            <a:ext cx="779767" cy="365125"/>
          </a:xfrm>
        </p:spPr>
        <p:txBody>
          <a:bodyPr/>
          <a:lstStyle/>
          <a:p>
            <a:fld id="{997C1B26-9F91-47EF-9C9F-75B73ECC8340}" type="slidenum">
              <a:rPr lang="en-US" smtClean="0"/>
              <a:t>‹#›</a:t>
            </a:fld>
            <a:endParaRPr lang="en-US"/>
          </a:p>
        </p:txBody>
      </p:sp>
    </p:spTree>
    <p:extLst>
      <p:ext uri="{BB962C8B-B14F-4D97-AF65-F5344CB8AC3E}">
        <p14:creationId xmlns:p14="http://schemas.microsoft.com/office/powerpoint/2010/main" val="3282842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C5427FA-7D5F-4D88-8FE8-A006A0DB1722}"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97C1B26-9F91-47EF-9C9F-75B73ECC8340}" type="slidenum">
              <a:rPr lang="en-US" smtClean="0"/>
              <a:t>‹#›</a:t>
            </a:fld>
            <a:endParaRPr lang="en-US"/>
          </a:p>
        </p:txBody>
      </p:sp>
    </p:spTree>
    <p:extLst>
      <p:ext uri="{BB962C8B-B14F-4D97-AF65-F5344CB8AC3E}">
        <p14:creationId xmlns:p14="http://schemas.microsoft.com/office/powerpoint/2010/main" val="1181042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C5427FA-7D5F-4D88-8FE8-A006A0DB1722}"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97C1B26-9F91-47EF-9C9F-75B73ECC8340}"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354710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8C5427FA-7D5F-4D88-8FE8-A006A0DB1722}"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97C1B26-9F91-47EF-9C9F-75B73ECC8340}" type="slidenum">
              <a:rPr lang="en-US" smtClean="0"/>
              <a:t>‹#›</a:t>
            </a:fld>
            <a:endParaRPr lang="en-US"/>
          </a:p>
        </p:txBody>
      </p:sp>
    </p:spTree>
    <p:extLst>
      <p:ext uri="{BB962C8B-B14F-4D97-AF65-F5344CB8AC3E}">
        <p14:creationId xmlns:p14="http://schemas.microsoft.com/office/powerpoint/2010/main" val="9435791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8C5427FA-7D5F-4D88-8FE8-A006A0DB1722}"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97C1B26-9F91-47EF-9C9F-75B73ECC8340}"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163877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8C5427FA-7D5F-4D88-8FE8-A006A0DB1722}"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97C1B26-9F91-47EF-9C9F-75B73ECC8340}" type="slidenum">
              <a:rPr lang="en-US" smtClean="0"/>
              <a:t>‹#›</a:t>
            </a:fld>
            <a:endParaRPr lang="en-US"/>
          </a:p>
        </p:txBody>
      </p:sp>
    </p:spTree>
    <p:extLst>
      <p:ext uri="{BB962C8B-B14F-4D97-AF65-F5344CB8AC3E}">
        <p14:creationId xmlns:p14="http://schemas.microsoft.com/office/powerpoint/2010/main" val="28883837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5427FA-7D5F-4D88-8FE8-A006A0DB1722}"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97C1B26-9F91-47EF-9C9F-75B73ECC8340}" type="slidenum">
              <a:rPr lang="en-US" smtClean="0"/>
              <a:t>‹#›</a:t>
            </a:fld>
            <a:endParaRPr lang="en-US"/>
          </a:p>
        </p:txBody>
      </p:sp>
    </p:spTree>
    <p:extLst>
      <p:ext uri="{BB962C8B-B14F-4D97-AF65-F5344CB8AC3E}">
        <p14:creationId xmlns:p14="http://schemas.microsoft.com/office/powerpoint/2010/main" val="42350389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5427FA-7D5F-4D88-8FE8-A006A0DB1722}"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97C1B26-9F91-47EF-9C9F-75B73ECC8340}" type="slidenum">
              <a:rPr lang="en-US" smtClean="0"/>
              <a:t>‹#›</a:t>
            </a:fld>
            <a:endParaRPr lang="en-US"/>
          </a:p>
        </p:txBody>
      </p:sp>
    </p:spTree>
    <p:extLst>
      <p:ext uri="{BB962C8B-B14F-4D97-AF65-F5344CB8AC3E}">
        <p14:creationId xmlns:p14="http://schemas.microsoft.com/office/powerpoint/2010/main" val="3870246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5427FA-7D5F-4D88-8FE8-A006A0DB1722}"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p:txBody>
          <a:bodyPr/>
          <a:lstStyle/>
          <a:p>
            <a:fld id="{997C1B26-9F91-47EF-9C9F-75B73ECC8340}" type="slidenum">
              <a:rPr lang="en-US" smtClean="0"/>
              <a:t>‹#›</a:t>
            </a:fld>
            <a:endParaRPr lang="en-US"/>
          </a:p>
        </p:txBody>
      </p:sp>
    </p:spTree>
    <p:extLst>
      <p:ext uri="{BB962C8B-B14F-4D97-AF65-F5344CB8AC3E}">
        <p14:creationId xmlns:p14="http://schemas.microsoft.com/office/powerpoint/2010/main" val="3470555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C5427FA-7D5F-4D88-8FE8-A006A0DB1722}"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97C1B26-9F91-47EF-9C9F-75B73ECC8340}" type="slidenum">
              <a:rPr lang="en-US" smtClean="0"/>
              <a:t>‹#›</a:t>
            </a:fld>
            <a:endParaRPr lang="en-US"/>
          </a:p>
        </p:txBody>
      </p:sp>
    </p:spTree>
    <p:extLst>
      <p:ext uri="{BB962C8B-B14F-4D97-AF65-F5344CB8AC3E}">
        <p14:creationId xmlns:p14="http://schemas.microsoft.com/office/powerpoint/2010/main" val="2010370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C5427FA-7D5F-4D88-8FE8-A006A0DB1722}"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97C1B26-9F91-47EF-9C9F-75B73ECC8340}" type="slidenum">
              <a:rPr lang="en-US" smtClean="0"/>
              <a:t>‹#›</a:t>
            </a:fld>
            <a:endParaRPr lang="en-US"/>
          </a:p>
        </p:txBody>
      </p:sp>
    </p:spTree>
    <p:extLst>
      <p:ext uri="{BB962C8B-B14F-4D97-AF65-F5344CB8AC3E}">
        <p14:creationId xmlns:p14="http://schemas.microsoft.com/office/powerpoint/2010/main" val="4112469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C5427FA-7D5F-4D88-8FE8-A006A0DB1722}" type="datetimeFigureOut">
              <a:rPr lang="en-US" smtClean="0"/>
              <a:t>8/26/2026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97C1B26-9F91-47EF-9C9F-75B73ECC8340}" type="slidenum">
              <a:rPr lang="en-US" smtClean="0"/>
              <a:t>‹#›</a:t>
            </a:fld>
            <a:endParaRPr lang="en-US"/>
          </a:p>
        </p:txBody>
      </p:sp>
    </p:spTree>
    <p:extLst>
      <p:ext uri="{BB962C8B-B14F-4D97-AF65-F5344CB8AC3E}">
        <p14:creationId xmlns:p14="http://schemas.microsoft.com/office/powerpoint/2010/main" val="2142541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C5427FA-7D5F-4D88-8FE8-A006A0DB1722}" type="datetimeFigureOut">
              <a:rPr lang="en-US" smtClean="0"/>
              <a:t>8/26/2026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97C1B26-9F91-47EF-9C9F-75B73ECC8340}" type="slidenum">
              <a:rPr lang="en-US" smtClean="0"/>
              <a:t>‹#›</a:t>
            </a:fld>
            <a:endParaRPr lang="en-US"/>
          </a:p>
        </p:txBody>
      </p:sp>
    </p:spTree>
    <p:extLst>
      <p:ext uri="{BB962C8B-B14F-4D97-AF65-F5344CB8AC3E}">
        <p14:creationId xmlns:p14="http://schemas.microsoft.com/office/powerpoint/2010/main" val="1322558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5427FA-7D5F-4D88-8FE8-A006A0DB1722}" type="datetimeFigureOut">
              <a:rPr lang="en-US" smtClean="0"/>
              <a:t>8/26/2026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97C1B26-9F91-47EF-9C9F-75B73ECC8340}" type="slidenum">
              <a:rPr lang="en-US" smtClean="0"/>
              <a:t>‹#›</a:t>
            </a:fld>
            <a:endParaRPr lang="en-US"/>
          </a:p>
        </p:txBody>
      </p:sp>
    </p:spTree>
    <p:extLst>
      <p:ext uri="{BB962C8B-B14F-4D97-AF65-F5344CB8AC3E}">
        <p14:creationId xmlns:p14="http://schemas.microsoft.com/office/powerpoint/2010/main" val="3227381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C5427FA-7D5F-4D88-8FE8-A006A0DB1722}"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97C1B26-9F91-47EF-9C9F-75B73ECC8340}" type="slidenum">
              <a:rPr lang="en-US" smtClean="0"/>
              <a:t>‹#›</a:t>
            </a:fld>
            <a:endParaRPr lang="en-US"/>
          </a:p>
        </p:txBody>
      </p:sp>
    </p:spTree>
    <p:extLst>
      <p:ext uri="{BB962C8B-B14F-4D97-AF65-F5344CB8AC3E}">
        <p14:creationId xmlns:p14="http://schemas.microsoft.com/office/powerpoint/2010/main" val="119756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C5427FA-7D5F-4D88-8FE8-A006A0DB1722}"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97C1B26-9F91-47EF-9C9F-75B73ECC8340}" type="slidenum">
              <a:rPr lang="en-US" smtClean="0"/>
              <a:t>‹#›</a:t>
            </a:fld>
            <a:endParaRPr lang="en-US"/>
          </a:p>
        </p:txBody>
      </p:sp>
    </p:spTree>
    <p:extLst>
      <p:ext uri="{BB962C8B-B14F-4D97-AF65-F5344CB8AC3E}">
        <p14:creationId xmlns:p14="http://schemas.microsoft.com/office/powerpoint/2010/main" val="1402179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US"/>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US"/>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US"/>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US"/>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US"/>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US"/>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US"/>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US"/>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US"/>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US"/>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US"/>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US"/>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US"/>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US"/>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US"/>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US"/>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US"/>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US"/>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US"/>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US"/>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US"/>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US"/>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US"/>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US"/>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C5427FA-7D5F-4D88-8FE8-A006A0DB1722}" type="datetimeFigureOut">
              <a:rPr lang="en-US" smtClean="0"/>
              <a:t>8/26/2026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97C1B26-9F91-47EF-9C9F-75B73ECC8340}" type="slidenum">
              <a:rPr lang="en-US" smtClean="0"/>
              <a:t>‹#›</a:t>
            </a:fld>
            <a:endParaRPr lang="en-US"/>
          </a:p>
        </p:txBody>
      </p:sp>
    </p:spTree>
    <p:extLst>
      <p:ext uri="{BB962C8B-B14F-4D97-AF65-F5344CB8AC3E}">
        <p14:creationId xmlns:p14="http://schemas.microsoft.com/office/powerpoint/2010/main" val="27518606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lsuhsc.edu/library/services/posterprinting.aspx"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forms.office.com/Pages/ResponsePage.aspx?id=iTYGNNSCiU6jKBq3nMWNnbs6UvBzhJZFvdW9-Fa0MPFUQzkyWTZIS1NUQ1BKRjdCRlEwSkdVVVpMUS4u&amp;origin=QRCode" TargetMode="External"/><Relationship Id="rId1" Type="http://schemas.openxmlformats.org/officeDocument/2006/relationships/slideLayout" Target="../slideLayouts/slideLayout2.xml"/><Relationship Id="rId5" Type="http://schemas.openxmlformats.org/officeDocument/2006/relationships/hyperlink" Target="mailto:eholt3@lsuhsc.edu" TargetMode="External"/><Relationship Id="rId4" Type="http://schemas.openxmlformats.org/officeDocument/2006/relationships/hyperlink" Target="mailto:rmarye@lsuhsc.edu"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hyperlink" Target="https://new.express.adobe.co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hyperlink" Target="https://webaim.org/resources/contrastchecker/"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apha.org/events-and-meetings/annual/presenters/accessibility-guidelines" TargetMode="External"/><Relationship Id="rId2" Type="http://schemas.openxmlformats.org/officeDocument/2006/relationships/hyperlink" Target="https://www.cdc.gov/health-literacy/php/develop-materials/plain-language.html?CDC_AAref_Val=https://www.cdc.gov/healthliteracy/developmaterials/plainlanguage.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Title Slide: Research Poster Design">
            <a:extLst>
              <a:ext uri="{FF2B5EF4-FFF2-40B4-BE49-F238E27FC236}">
                <a16:creationId xmlns:a16="http://schemas.microsoft.com/office/drawing/2014/main" id="{27E15D28-1BDF-CE3B-F5FB-E26026D6D1D1}"/>
              </a:ext>
            </a:extLst>
          </p:cNvPr>
          <p:cNvSpPr>
            <a:spLocks noGrp="1"/>
          </p:cNvSpPr>
          <p:nvPr>
            <p:ph type="ctrTitle"/>
          </p:nvPr>
        </p:nvSpPr>
        <p:spPr/>
        <p:txBody>
          <a:bodyPr/>
          <a:lstStyle/>
          <a:p>
            <a:r>
              <a:rPr lang="en-US" dirty="0">
                <a:solidFill>
                  <a:schemeClr val="tx1"/>
                </a:solidFill>
              </a:rPr>
              <a:t>Research Poster Design</a:t>
            </a:r>
          </a:p>
        </p:txBody>
      </p:sp>
      <p:sp>
        <p:nvSpPr>
          <p:cNvPr id="3" name="Subtitle 2">
            <a:extLst>
              <a:ext uri="{FF2B5EF4-FFF2-40B4-BE49-F238E27FC236}">
                <a16:creationId xmlns:a16="http://schemas.microsoft.com/office/drawing/2014/main" id="{20A418B8-2248-0F0B-9FA3-EB280B909086}"/>
              </a:ext>
            </a:extLst>
          </p:cNvPr>
          <p:cNvSpPr>
            <a:spLocks noGrp="1"/>
          </p:cNvSpPr>
          <p:nvPr>
            <p:ph type="subTitle" idx="1"/>
          </p:nvPr>
        </p:nvSpPr>
        <p:spPr/>
        <p:txBody>
          <a:bodyPr/>
          <a:lstStyle/>
          <a:p>
            <a:r>
              <a:rPr lang="en-US" dirty="0">
                <a:solidFill>
                  <a:schemeClr val="tx1"/>
                </a:solidFill>
              </a:rPr>
              <a:t>Creating an appealing and accessible poster</a:t>
            </a:r>
          </a:p>
        </p:txBody>
      </p:sp>
    </p:spTree>
    <p:extLst>
      <p:ext uri="{BB962C8B-B14F-4D97-AF65-F5344CB8AC3E}">
        <p14:creationId xmlns:p14="http://schemas.microsoft.com/office/powerpoint/2010/main" val="269913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1F8B8-A2F1-9884-4D85-BCD8ED5ED26E}"/>
              </a:ext>
              <a:ext uri="{C183D7F6-B498-43B3-948B-1728B52AA6E4}">
                <adec:decorative xmlns:adec="http://schemas.microsoft.com/office/drawing/2017/decorative" val="0"/>
              </a:ext>
            </a:extLst>
          </p:cNvPr>
          <p:cNvSpPr>
            <a:spLocks noGrp="1"/>
          </p:cNvSpPr>
          <p:nvPr>
            <p:ph type="title"/>
          </p:nvPr>
        </p:nvSpPr>
        <p:spPr>
          <a:xfrm>
            <a:off x="2114624" y="624110"/>
            <a:ext cx="8911687" cy="1280890"/>
          </a:xfrm>
        </p:spPr>
        <p:txBody>
          <a:bodyPr>
            <a:normAutofit/>
          </a:bodyPr>
          <a:lstStyle/>
          <a:p>
            <a:r>
              <a:rPr lang="en-US" sz="4400" dirty="0">
                <a:solidFill>
                  <a:schemeClr val="tx1"/>
                </a:solidFill>
              </a:rPr>
              <a:t>Convert your PowerPoint to PDF</a:t>
            </a:r>
          </a:p>
        </p:txBody>
      </p:sp>
      <p:pic>
        <p:nvPicPr>
          <p:cNvPr id="4" name="Picture 3" descr="screenshot of the &quot;save&quot; menu options in PowerPoint. Arrows point to the options that say &quot;Save As&quot; and &quot;Save as Adobe PDF.&quot;">
            <a:extLst>
              <a:ext uri="{FF2B5EF4-FFF2-40B4-BE49-F238E27FC236}">
                <a16:creationId xmlns:a16="http://schemas.microsoft.com/office/drawing/2014/main" id="{C69ADC70-E2E1-095E-07D6-A1C7115C8605}"/>
              </a:ext>
              <a:ext uri="{C183D7F6-B498-43B3-948B-1728B52AA6E4}">
                <adec:decorative xmlns:adec="http://schemas.microsoft.com/office/drawing/2017/decorative" val="0"/>
              </a:ext>
            </a:extLst>
          </p:cNvPr>
          <p:cNvPicPr>
            <a:picLocks noChangeAspect="1"/>
          </p:cNvPicPr>
          <p:nvPr/>
        </p:nvPicPr>
        <p:blipFill>
          <a:blip r:embed="rId2"/>
          <a:srcRect b="11232"/>
          <a:stretch>
            <a:fillRect/>
          </a:stretch>
        </p:blipFill>
        <p:spPr>
          <a:xfrm>
            <a:off x="196381" y="1"/>
            <a:ext cx="1832003" cy="6857999"/>
          </a:xfrm>
          <a:prstGeom prst="rect">
            <a:avLst/>
          </a:prstGeom>
        </p:spPr>
      </p:pic>
      <p:sp>
        <p:nvSpPr>
          <p:cNvPr id="5" name="Arrow: Right 4" descr="arrow indicating &quot;save as&quot;">
            <a:extLst>
              <a:ext uri="{FF2B5EF4-FFF2-40B4-BE49-F238E27FC236}">
                <a16:creationId xmlns:a16="http://schemas.microsoft.com/office/drawing/2014/main" id="{68A5C482-90EB-5D2D-4427-B0C19A5A9348}"/>
              </a:ext>
              <a:ext uri="{C183D7F6-B498-43B3-948B-1728B52AA6E4}">
                <adec:decorative xmlns:adec="http://schemas.microsoft.com/office/drawing/2017/decorative" val="0"/>
              </a:ext>
            </a:extLst>
          </p:cNvPr>
          <p:cNvSpPr/>
          <p:nvPr/>
        </p:nvSpPr>
        <p:spPr>
          <a:xfrm rot="8788555">
            <a:off x="1072925" y="3398657"/>
            <a:ext cx="833563" cy="426445"/>
          </a:xfrm>
          <a:prstGeom prst="rightArrow">
            <a:avLst/>
          </a:prstGeom>
          <a:ln>
            <a:solidFill>
              <a:srgbClr val="A5301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descr="arrow indicating &quot;save as adobe PDF&quot;">
            <a:extLst>
              <a:ext uri="{FF2B5EF4-FFF2-40B4-BE49-F238E27FC236}">
                <a16:creationId xmlns:a16="http://schemas.microsoft.com/office/drawing/2014/main" id="{9D49D3FE-5B38-CB1C-AD15-95D1440F9FBC}"/>
              </a:ext>
              <a:ext uri="{C183D7F6-B498-43B3-948B-1728B52AA6E4}">
                <adec:decorative xmlns:adec="http://schemas.microsoft.com/office/drawing/2017/decorative" val="0"/>
              </a:ext>
            </a:extLst>
          </p:cNvPr>
          <p:cNvSpPr/>
          <p:nvPr/>
        </p:nvSpPr>
        <p:spPr>
          <a:xfrm rot="12633369">
            <a:off x="944657" y="4563932"/>
            <a:ext cx="833563" cy="426445"/>
          </a:xfrm>
          <a:prstGeom prst="rightArrow">
            <a:avLst/>
          </a:prstGeom>
          <a:ln>
            <a:solidFill>
              <a:srgbClr val="A5301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25CFF8D-C3D0-1A90-CA85-F1AAF3297F68}"/>
              </a:ext>
              <a:ext uri="{C183D7F6-B498-43B3-948B-1728B52AA6E4}">
                <adec:decorative xmlns:adec="http://schemas.microsoft.com/office/drawing/2017/decorative" val="0"/>
              </a:ext>
            </a:extLst>
          </p:cNvPr>
          <p:cNvSpPr>
            <a:spLocks noGrp="1"/>
          </p:cNvSpPr>
          <p:nvPr>
            <p:ph idx="1"/>
          </p:nvPr>
        </p:nvSpPr>
        <p:spPr>
          <a:xfrm>
            <a:off x="2114624" y="1403982"/>
            <a:ext cx="9602788" cy="4829908"/>
          </a:xfrm>
        </p:spPr>
        <p:txBody>
          <a:bodyPr>
            <a:normAutofit/>
          </a:bodyPr>
          <a:lstStyle/>
          <a:p>
            <a:r>
              <a:rPr lang="en-US" sz="2600" dirty="0">
                <a:solidFill>
                  <a:schemeClr val="tx1"/>
                </a:solidFill>
              </a:rPr>
              <a:t>Depending on which version of PowerPoint you are using, you may see slightly different options.</a:t>
            </a:r>
          </a:p>
          <a:p>
            <a:r>
              <a:rPr lang="en-US" sz="2600" dirty="0">
                <a:solidFill>
                  <a:schemeClr val="tx1"/>
                </a:solidFill>
              </a:rPr>
              <a:t>Navigate to File -&gt; or Save As</a:t>
            </a:r>
          </a:p>
          <a:p>
            <a:r>
              <a:rPr lang="en-US" sz="2600" dirty="0">
                <a:solidFill>
                  <a:schemeClr val="tx1"/>
                </a:solidFill>
              </a:rPr>
              <a:t>Give your poster an appropriate name</a:t>
            </a:r>
          </a:p>
          <a:p>
            <a:r>
              <a:rPr lang="en-US" sz="2600" dirty="0">
                <a:solidFill>
                  <a:schemeClr val="tx1"/>
                </a:solidFill>
              </a:rPr>
              <a:t>Ensure PDF is selected file Format</a:t>
            </a:r>
          </a:p>
          <a:p>
            <a:r>
              <a:rPr lang="en-US" sz="2600" b="1" dirty="0">
                <a:solidFill>
                  <a:schemeClr val="tx1"/>
                </a:solidFill>
              </a:rPr>
              <a:t>DO NOT </a:t>
            </a:r>
            <a:r>
              <a:rPr lang="en-US" sz="2600" dirty="0">
                <a:solidFill>
                  <a:schemeClr val="tx1"/>
                </a:solidFill>
              </a:rPr>
              <a:t>select “Print to PDF,” which will resize your poster to 8.5”x11”. </a:t>
            </a:r>
          </a:p>
          <a:p>
            <a:r>
              <a:rPr lang="en-US" sz="2600" dirty="0">
                <a:solidFill>
                  <a:schemeClr val="tx1"/>
                </a:solidFill>
              </a:rPr>
              <a:t>If you see the option “Save as Adobe PDF,” This will also work. It will save the file as .ppt first, then export it to Adobe where you can review it and save from there.</a:t>
            </a:r>
          </a:p>
          <a:p>
            <a:endParaRPr lang="en-US" dirty="0"/>
          </a:p>
        </p:txBody>
      </p:sp>
    </p:spTree>
    <p:extLst>
      <p:ext uri="{BB962C8B-B14F-4D97-AF65-F5344CB8AC3E}">
        <p14:creationId xmlns:p14="http://schemas.microsoft.com/office/powerpoint/2010/main" val="2330937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2BA91-6409-6B05-DE47-C7676E699EE9}"/>
              </a:ext>
            </a:extLst>
          </p:cNvPr>
          <p:cNvSpPr>
            <a:spLocks noGrp="1"/>
          </p:cNvSpPr>
          <p:nvPr>
            <p:ph type="title"/>
          </p:nvPr>
        </p:nvSpPr>
        <p:spPr>
          <a:xfrm>
            <a:off x="2321926" y="624110"/>
            <a:ext cx="8911687" cy="1280890"/>
          </a:xfrm>
        </p:spPr>
        <p:txBody>
          <a:bodyPr>
            <a:normAutofit/>
          </a:bodyPr>
          <a:lstStyle/>
          <a:p>
            <a:r>
              <a:rPr lang="en-US" sz="4400" dirty="0">
                <a:solidFill>
                  <a:schemeClr val="tx1"/>
                </a:solidFill>
              </a:rPr>
              <a:t>Check your work</a:t>
            </a:r>
          </a:p>
        </p:txBody>
      </p:sp>
      <p:sp>
        <p:nvSpPr>
          <p:cNvPr id="3" name="Content Placeholder 2">
            <a:extLst>
              <a:ext uri="{FF2B5EF4-FFF2-40B4-BE49-F238E27FC236}">
                <a16:creationId xmlns:a16="http://schemas.microsoft.com/office/drawing/2014/main" id="{5F8E4F75-F31F-53F2-C116-E69F753839A1}"/>
              </a:ext>
            </a:extLst>
          </p:cNvPr>
          <p:cNvSpPr>
            <a:spLocks noGrp="1"/>
          </p:cNvSpPr>
          <p:nvPr>
            <p:ph idx="1"/>
          </p:nvPr>
        </p:nvSpPr>
        <p:spPr>
          <a:xfrm>
            <a:off x="2321926" y="1505243"/>
            <a:ext cx="9410530" cy="4937760"/>
          </a:xfrm>
        </p:spPr>
        <p:txBody>
          <a:bodyPr>
            <a:normAutofit/>
          </a:bodyPr>
          <a:lstStyle/>
          <a:p>
            <a:r>
              <a:rPr lang="en-US" sz="2600" dirty="0">
                <a:solidFill>
                  <a:schemeClr val="tx1"/>
                </a:solidFill>
              </a:rPr>
              <a:t>Once you have completed your slide and converted it to PDF, open it in Adobe to check your work.</a:t>
            </a:r>
          </a:p>
          <a:p>
            <a:r>
              <a:rPr lang="en-US" sz="2600" dirty="0">
                <a:solidFill>
                  <a:schemeClr val="tx1"/>
                </a:solidFill>
              </a:rPr>
              <a:t>Go to Menu, then select “Document Properties” and confirm that the Page Size is correct.</a:t>
            </a:r>
          </a:p>
          <a:p>
            <a:r>
              <a:rPr lang="en-US" sz="2600" dirty="0">
                <a:solidFill>
                  <a:schemeClr val="tx1"/>
                </a:solidFill>
              </a:rPr>
              <a:t>Use the Zoom function to increase the size to 100% to get an idea of how your images will reproduce.</a:t>
            </a:r>
          </a:p>
          <a:p>
            <a:r>
              <a:rPr lang="en-US" sz="2600" dirty="0">
                <a:solidFill>
                  <a:schemeClr val="tx1"/>
                </a:solidFill>
              </a:rPr>
              <a:t>Check for content/spelling/grammar errors</a:t>
            </a:r>
          </a:p>
          <a:p>
            <a:r>
              <a:rPr lang="en-US" sz="2600" dirty="0">
                <a:solidFill>
                  <a:schemeClr val="tx1"/>
                </a:solidFill>
              </a:rPr>
              <a:t>Check the alignment of columns and boxes. Make sure that there are no problem overlaps hiding text or data.</a:t>
            </a:r>
          </a:p>
          <a:p>
            <a:endParaRPr lang="en-US" dirty="0"/>
          </a:p>
        </p:txBody>
      </p:sp>
    </p:spTree>
    <p:extLst>
      <p:ext uri="{BB962C8B-B14F-4D97-AF65-F5344CB8AC3E}">
        <p14:creationId xmlns:p14="http://schemas.microsoft.com/office/powerpoint/2010/main" val="34925936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47C90-8578-F903-0CD3-F1CA686C3075}"/>
              </a:ext>
            </a:extLst>
          </p:cNvPr>
          <p:cNvSpPr>
            <a:spLocks noGrp="1"/>
          </p:cNvSpPr>
          <p:nvPr>
            <p:ph type="title"/>
          </p:nvPr>
        </p:nvSpPr>
        <p:spPr>
          <a:xfrm>
            <a:off x="2025749" y="490466"/>
            <a:ext cx="8911687" cy="867065"/>
          </a:xfrm>
        </p:spPr>
        <p:txBody>
          <a:bodyPr>
            <a:normAutofit/>
          </a:bodyPr>
          <a:lstStyle/>
          <a:p>
            <a:r>
              <a:rPr lang="en-US" sz="4400" dirty="0">
                <a:solidFill>
                  <a:schemeClr val="tx1"/>
                </a:solidFill>
              </a:rPr>
              <a:t>Getting your poster printed</a:t>
            </a:r>
          </a:p>
        </p:txBody>
      </p:sp>
      <p:sp>
        <p:nvSpPr>
          <p:cNvPr id="3" name="Content Placeholder 2">
            <a:extLst>
              <a:ext uri="{FF2B5EF4-FFF2-40B4-BE49-F238E27FC236}">
                <a16:creationId xmlns:a16="http://schemas.microsoft.com/office/drawing/2014/main" id="{C2F74BEE-C23B-6F3A-D454-57C7BFADC0D9}"/>
              </a:ext>
            </a:extLst>
          </p:cNvPr>
          <p:cNvSpPr>
            <a:spLocks noGrp="1"/>
          </p:cNvSpPr>
          <p:nvPr>
            <p:ph idx="1"/>
          </p:nvPr>
        </p:nvSpPr>
        <p:spPr>
          <a:xfrm>
            <a:off x="1885070" y="1357531"/>
            <a:ext cx="10072467" cy="4972931"/>
          </a:xfrm>
        </p:spPr>
        <p:txBody>
          <a:bodyPr>
            <a:normAutofit/>
          </a:bodyPr>
          <a:lstStyle/>
          <a:p>
            <a:r>
              <a:rPr lang="en-US" sz="2600" dirty="0">
                <a:solidFill>
                  <a:schemeClr val="tx1"/>
                </a:solidFill>
              </a:rPr>
              <a:t>Visit this page for complete policy info: </a:t>
            </a:r>
            <a:r>
              <a:rPr lang="en-US" sz="2600" dirty="0">
                <a:solidFill>
                  <a:srgbClr val="002060"/>
                </a:solidFill>
                <a:hlinkClick r:id="rId2">
                  <a:extLst>
                    <a:ext uri="{A12FA001-AC4F-418D-AE19-62706E023703}">
                      <ahyp:hlinkClr xmlns:ahyp="http://schemas.microsoft.com/office/drawing/2018/hyperlinkcolor" val="tx"/>
                    </a:ext>
                  </a:extLst>
                </a:hlinkClick>
              </a:rPr>
              <a:t>Library Poster Printing Page</a:t>
            </a:r>
            <a:endParaRPr lang="en-US" sz="2600" dirty="0">
              <a:solidFill>
                <a:srgbClr val="002060"/>
              </a:solidFill>
            </a:endParaRPr>
          </a:p>
          <a:p>
            <a:r>
              <a:rPr lang="en-US" sz="2600" dirty="0">
                <a:solidFill>
                  <a:schemeClr val="tx1"/>
                </a:solidFill>
              </a:rPr>
              <a:t>Complete the form linked on the page.</a:t>
            </a:r>
          </a:p>
          <a:p>
            <a:r>
              <a:rPr lang="en-US" sz="2600" dirty="0">
                <a:solidFill>
                  <a:schemeClr val="tx1"/>
                </a:solidFill>
              </a:rPr>
              <a:t>Wait for an email from us confirming receipt and that your proof is ready for review.</a:t>
            </a:r>
          </a:p>
          <a:p>
            <a:r>
              <a:rPr lang="en-US" sz="2600" dirty="0">
                <a:solidFill>
                  <a:schemeClr val="tx1"/>
                </a:solidFill>
              </a:rPr>
              <a:t>Come to the Isché Library in person to review and approve your proof. </a:t>
            </a:r>
          </a:p>
          <a:p>
            <a:r>
              <a:rPr lang="en-US" sz="2600" dirty="0">
                <a:solidFill>
                  <a:schemeClr val="tx1"/>
                </a:solidFill>
              </a:rPr>
              <a:t>Revise if necessary – we can only print one copy, so make sure that everything is correct.</a:t>
            </a:r>
          </a:p>
          <a:p>
            <a:r>
              <a:rPr lang="en-US" sz="2600" dirty="0">
                <a:solidFill>
                  <a:schemeClr val="tx1"/>
                </a:solidFill>
              </a:rPr>
              <a:t>We will email you when the poster is ready for pickup.</a:t>
            </a:r>
          </a:p>
          <a:p>
            <a:endParaRPr lang="en-US" dirty="0"/>
          </a:p>
        </p:txBody>
      </p:sp>
    </p:spTree>
    <p:extLst>
      <p:ext uri="{BB962C8B-B14F-4D97-AF65-F5344CB8AC3E}">
        <p14:creationId xmlns:p14="http://schemas.microsoft.com/office/powerpoint/2010/main" val="3118396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F4C104D-5F30-4811-9376-566B26E4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9465AF-17B2-8137-484F-C0623C71D9D5}"/>
              </a:ext>
            </a:extLst>
          </p:cNvPr>
          <p:cNvSpPr>
            <a:spLocks noGrp="1"/>
          </p:cNvSpPr>
          <p:nvPr>
            <p:ph type="title"/>
          </p:nvPr>
        </p:nvSpPr>
        <p:spPr>
          <a:xfrm>
            <a:off x="1571392" y="279359"/>
            <a:ext cx="3650279" cy="1259894"/>
          </a:xfrm>
        </p:spPr>
        <p:txBody>
          <a:bodyPr>
            <a:normAutofit/>
          </a:bodyPr>
          <a:lstStyle/>
          <a:p>
            <a:r>
              <a:rPr lang="en-US" sz="4400" b="1" dirty="0"/>
              <a:t>THANK YOU!</a:t>
            </a:r>
          </a:p>
        </p:txBody>
      </p:sp>
      <p:sp>
        <p:nvSpPr>
          <p:cNvPr id="17" name="Rectangle 16">
            <a:extLst>
              <a:ext uri="{FF2B5EF4-FFF2-40B4-BE49-F238E27FC236}">
                <a16:creationId xmlns:a16="http://schemas.microsoft.com/office/drawing/2014/main" id="{0815E34B-5D02-4E01-A936-E8E1C0AB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4" name="Content Placeholder 3" descr="QR code for Presentation Feedback form">
            <a:hlinkClick r:id="rId2"/>
            <a:extLst>
              <a:ext uri="{FF2B5EF4-FFF2-40B4-BE49-F238E27FC236}">
                <a16:creationId xmlns:a16="http://schemas.microsoft.com/office/drawing/2014/main" id="{FDDD3E78-B378-068F-F52D-238181C56867}"/>
              </a:ext>
            </a:extLst>
          </p:cNvPr>
          <p:cNvPicPr>
            <a:picLocks noChangeAspect="1"/>
          </p:cNvPicPr>
          <p:nvPr/>
        </p:nvPicPr>
        <p:blipFill>
          <a:blip r:embed="rId3"/>
          <a:stretch>
            <a:fillRect/>
          </a:stretch>
        </p:blipFill>
        <p:spPr>
          <a:xfrm>
            <a:off x="1437971" y="1595603"/>
            <a:ext cx="3917123" cy="3917123"/>
          </a:xfrm>
          <a:prstGeom prst="rect">
            <a:avLst/>
          </a:prstGeom>
        </p:spPr>
      </p:pic>
      <p:sp>
        <p:nvSpPr>
          <p:cNvPr id="18" name="Content Placeholder 7">
            <a:extLst>
              <a:ext uri="{FF2B5EF4-FFF2-40B4-BE49-F238E27FC236}">
                <a16:creationId xmlns:a16="http://schemas.microsoft.com/office/drawing/2014/main" id="{FA86451B-AD1B-51C1-F927-465A1194CD5B}"/>
              </a:ext>
            </a:extLst>
          </p:cNvPr>
          <p:cNvSpPr>
            <a:spLocks noGrp="1"/>
          </p:cNvSpPr>
          <p:nvPr>
            <p:ph idx="1"/>
          </p:nvPr>
        </p:nvSpPr>
        <p:spPr>
          <a:xfrm>
            <a:off x="6610185" y="1433432"/>
            <a:ext cx="4594107" cy="4079294"/>
          </a:xfrm>
        </p:spPr>
        <p:txBody>
          <a:bodyPr>
            <a:normAutofit lnSpcReduction="10000"/>
          </a:bodyPr>
          <a:lstStyle/>
          <a:p>
            <a:pPr marL="0" indent="0">
              <a:buNone/>
            </a:pPr>
            <a:r>
              <a:rPr lang="en-US" sz="2800" b="1" dirty="0"/>
              <a:t>For printing questions:</a:t>
            </a:r>
          </a:p>
          <a:p>
            <a:pPr marL="0" indent="0">
              <a:buNone/>
            </a:pPr>
            <a:r>
              <a:rPr lang="en-US" sz="2800" dirty="0"/>
              <a:t>Rowan Marye</a:t>
            </a:r>
          </a:p>
          <a:p>
            <a:pPr marL="0" indent="0">
              <a:buNone/>
            </a:pPr>
            <a:r>
              <a:rPr lang="en-US" sz="2800" dirty="0">
                <a:solidFill>
                  <a:srgbClr val="002060"/>
                </a:solidFill>
                <a:hlinkClick r:id="rId4">
                  <a:extLst>
                    <a:ext uri="{A12FA001-AC4F-418D-AE19-62706E023703}">
                      <ahyp:hlinkClr xmlns:ahyp="http://schemas.microsoft.com/office/drawing/2018/hyperlinkcolor" val="tx"/>
                    </a:ext>
                  </a:extLst>
                </a:hlinkClick>
              </a:rPr>
              <a:t>rmarye@lsuhsc.edu</a:t>
            </a:r>
            <a:endParaRPr lang="en-US" sz="2800" dirty="0">
              <a:solidFill>
                <a:srgbClr val="002060"/>
              </a:solidFill>
            </a:endParaRPr>
          </a:p>
          <a:p>
            <a:endParaRPr lang="en-US" sz="2800" dirty="0"/>
          </a:p>
          <a:p>
            <a:pPr marL="0" indent="0">
              <a:buNone/>
            </a:pPr>
            <a:r>
              <a:rPr lang="en-US" sz="2800" b="1" dirty="0"/>
              <a:t>For Accessibility questions:</a:t>
            </a:r>
          </a:p>
          <a:p>
            <a:pPr marL="0" indent="0">
              <a:buNone/>
            </a:pPr>
            <a:r>
              <a:rPr lang="en-US" sz="2800" dirty="0"/>
              <a:t>Elizabeth Holt</a:t>
            </a:r>
          </a:p>
          <a:p>
            <a:pPr marL="0" indent="0">
              <a:buNone/>
            </a:pPr>
            <a:r>
              <a:rPr lang="en-US" sz="2800" dirty="0">
                <a:solidFill>
                  <a:srgbClr val="002060"/>
                </a:solidFill>
                <a:hlinkClick r:id="rId5">
                  <a:extLst>
                    <a:ext uri="{A12FA001-AC4F-418D-AE19-62706E023703}">
                      <ahyp:hlinkClr xmlns:ahyp="http://schemas.microsoft.com/office/drawing/2018/hyperlinkcolor" val="tx"/>
                    </a:ext>
                  </a:extLst>
                </a:hlinkClick>
              </a:rPr>
              <a:t>eholt3@lsuhsc.edu</a:t>
            </a:r>
            <a:endParaRPr lang="en-US" sz="2800" dirty="0">
              <a:solidFill>
                <a:srgbClr val="002060"/>
              </a:solidFill>
            </a:endParaRPr>
          </a:p>
          <a:p>
            <a:pPr marL="0" indent="0">
              <a:buNone/>
            </a:pPr>
            <a:endParaRPr lang="en-US" dirty="0"/>
          </a:p>
        </p:txBody>
      </p:sp>
      <p:sp>
        <p:nvSpPr>
          <p:cNvPr id="15" name="Freeform 11">
            <a:extLst>
              <a:ext uri="{FF2B5EF4-FFF2-40B4-BE49-F238E27FC236}">
                <a16:creationId xmlns:a16="http://schemas.microsoft.com/office/drawing/2014/main" id="{7DE3414B-B032-4710-A468-D3285E38C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9682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First Steps">
            <a:extLst>
              <a:ext uri="{FF2B5EF4-FFF2-40B4-BE49-F238E27FC236}">
                <a16:creationId xmlns:a16="http://schemas.microsoft.com/office/drawing/2014/main" id="{D139F343-C454-F32F-B2EE-7B011F6A80F5}"/>
              </a:ext>
            </a:extLst>
          </p:cNvPr>
          <p:cNvSpPr>
            <a:spLocks noGrp="1"/>
          </p:cNvSpPr>
          <p:nvPr>
            <p:ph type="title"/>
          </p:nvPr>
        </p:nvSpPr>
        <p:spPr>
          <a:xfrm>
            <a:off x="2432319" y="740169"/>
            <a:ext cx="8911687" cy="1280890"/>
          </a:xfrm>
        </p:spPr>
        <p:txBody>
          <a:bodyPr>
            <a:normAutofit/>
          </a:bodyPr>
          <a:lstStyle/>
          <a:p>
            <a:r>
              <a:rPr lang="en-US" sz="4400" dirty="0">
                <a:solidFill>
                  <a:schemeClr val="tx1"/>
                </a:solidFill>
              </a:rPr>
              <a:t>First Steps</a:t>
            </a:r>
          </a:p>
        </p:txBody>
      </p:sp>
      <p:sp>
        <p:nvSpPr>
          <p:cNvPr id="3" name="Content Placeholder 2">
            <a:extLst>
              <a:ext uri="{FF2B5EF4-FFF2-40B4-BE49-F238E27FC236}">
                <a16:creationId xmlns:a16="http://schemas.microsoft.com/office/drawing/2014/main" id="{93A0C80C-14E2-DC23-712A-19FC5AC267C8}"/>
              </a:ext>
            </a:extLst>
          </p:cNvPr>
          <p:cNvSpPr>
            <a:spLocks noGrp="1"/>
          </p:cNvSpPr>
          <p:nvPr>
            <p:ph idx="1"/>
          </p:nvPr>
        </p:nvSpPr>
        <p:spPr>
          <a:xfrm>
            <a:off x="2589212" y="1547446"/>
            <a:ext cx="8915400" cy="4457844"/>
          </a:xfrm>
        </p:spPr>
        <p:txBody>
          <a:bodyPr>
            <a:normAutofit/>
          </a:bodyPr>
          <a:lstStyle/>
          <a:p>
            <a:r>
              <a:rPr lang="en-US" sz="2600" dirty="0">
                <a:solidFill>
                  <a:schemeClr val="tx1"/>
                </a:solidFill>
              </a:rPr>
              <a:t>Check size requirements before starting. Starting with the right proportions eliminates unnecessary work later.</a:t>
            </a:r>
          </a:p>
          <a:p>
            <a:r>
              <a:rPr lang="en-US" sz="2600" dirty="0">
                <a:solidFill>
                  <a:schemeClr val="tx1"/>
                </a:solidFill>
              </a:rPr>
              <a:t>Is there an existing template?</a:t>
            </a:r>
          </a:p>
          <a:p>
            <a:r>
              <a:rPr lang="en-US" sz="2600" dirty="0">
                <a:solidFill>
                  <a:schemeClr val="tx1"/>
                </a:solidFill>
              </a:rPr>
              <a:t>Use the right software:</a:t>
            </a:r>
          </a:p>
          <a:p>
            <a:pPr lvl="1"/>
            <a:r>
              <a:rPr lang="en-US" sz="2200" dirty="0">
                <a:solidFill>
                  <a:schemeClr val="tx1"/>
                </a:solidFill>
              </a:rPr>
              <a:t>Includes tools for enhancing accessibility</a:t>
            </a:r>
          </a:p>
          <a:p>
            <a:pPr lvl="1"/>
            <a:r>
              <a:rPr lang="en-US" sz="2200" dirty="0">
                <a:solidFill>
                  <a:schemeClr val="tx1"/>
                </a:solidFill>
              </a:rPr>
              <a:t>Allows range of size options and resizing functionality</a:t>
            </a:r>
          </a:p>
          <a:p>
            <a:r>
              <a:rPr lang="en-US" sz="2600" dirty="0">
                <a:solidFill>
                  <a:schemeClr val="tx1"/>
                </a:solidFill>
              </a:rPr>
              <a:t>Locate high-quality version of all images, charts, and graphs.</a:t>
            </a:r>
          </a:p>
          <a:p>
            <a:pPr lvl="1"/>
            <a:endParaRPr lang="en-US" dirty="0"/>
          </a:p>
          <a:p>
            <a:endParaRPr lang="en-US" dirty="0"/>
          </a:p>
        </p:txBody>
      </p:sp>
    </p:spTree>
    <p:extLst>
      <p:ext uri="{BB962C8B-B14F-4D97-AF65-F5344CB8AC3E}">
        <p14:creationId xmlns:p14="http://schemas.microsoft.com/office/powerpoint/2010/main" val="67266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Why not Canva?">
            <a:extLst>
              <a:ext uri="{FF2B5EF4-FFF2-40B4-BE49-F238E27FC236}">
                <a16:creationId xmlns:a16="http://schemas.microsoft.com/office/drawing/2014/main" id="{2138D3F4-4326-2199-83E3-B384DC2F1BEA}"/>
              </a:ext>
            </a:extLst>
          </p:cNvPr>
          <p:cNvSpPr>
            <a:spLocks noGrp="1"/>
          </p:cNvSpPr>
          <p:nvPr>
            <p:ph type="title"/>
          </p:nvPr>
        </p:nvSpPr>
        <p:spPr>
          <a:xfrm>
            <a:off x="2592925" y="1196196"/>
            <a:ext cx="8911687" cy="937404"/>
          </a:xfrm>
        </p:spPr>
        <p:txBody>
          <a:bodyPr>
            <a:normAutofit/>
          </a:bodyPr>
          <a:lstStyle/>
          <a:p>
            <a:r>
              <a:rPr lang="en-US" sz="4400" dirty="0">
                <a:solidFill>
                  <a:schemeClr val="tx1"/>
                </a:solidFill>
              </a:rPr>
              <a:t>Why not Canva?</a:t>
            </a:r>
          </a:p>
        </p:txBody>
      </p:sp>
      <p:sp>
        <p:nvSpPr>
          <p:cNvPr id="3" name="Content Placeholder 2">
            <a:extLst>
              <a:ext uri="{FF2B5EF4-FFF2-40B4-BE49-F238E27FC236}">
                <a16:creationId xmlns:a16="http://schemas.microsoft.com/office/drawing/2014/main" id="{03133043-840C-52D0-04ED-4142C476E3C8}"/>
              </a:ext>
            </a:extLst>
          </p:cNvPr>
          <p:cNvSpPr>
            <a:spLocks noGrp="1"/>
          </p:cNvSpPr>
          <p:nvPr>
            <p:ph idx="1"/>
          </p:nvPr>
        </p:nvSpPr>
        <p:spPr/>
        <p:txBody>
          <a:bodyPr>
            <a:normAutofit/>
          </a:bodyPr>
          <a:lstStyle/>
          <a:p>
            <a:r>
              <a:rPr lang="en-US" sz="2600" dirty="0">
                <a:solidFill>
                  <a:schemeClr val="tx1"/>
                </a:solidFill>
              </a:rPr>
              <a:t>Lacks accessibility tools such as reading order.</a:t>
            </a:r>
          </a:p>
          <a:p>
            <a:r>
              <a:rPr lang="en-US" sz="2600" dirty="0">
                <a:solidFill>
                  <a:schemeClr val="tx1"/>
                </a:solidFill>
              </a:rPr>
              <a:t>Fonts and graphics are not necessarily available in other programs, which can cause problems in sharing and exporting.</a:t>
            </a:r>
          </a:p>
          <a:p>
            <a:r>
              <a:rPr lang="en-US" sz="2600" dirty="0">
                <a:solidFill>
                  <a:schemeClr val="tx1"/>
                </a:solidFill>
              </a:rPr>
              <a:t>Crucial functionality, i.e. adjusting poster size, is only available on paid accounts.</a:t>
            </a:r>
          </a:p>
        </p:txBody>
      </p:sp>
    </p:spTree>
    <p:extLst>
      <p:ext uri="{BB962C8B-B14F-4D97-AF65-F5344CB8AC3E}">
        <p14:creationId xmlns:p14="http://schemas.microsoft.com/office/powerpoint/2010/main" val="635758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Setting slide size: PowerPoint">
            <a:extLst>
              <a:ext uri="{FF2B5EF4-FFF2-40B4-BE49-F238E27FC236}">
                <a16:creationId xmlns:a16="http://schemas.microsoft.com/office/drawing/2014/main" id="{17AB4A2E-9A2E-930E-3A4F-607A5901D063}"/>
              </a:ext>
            </a:extLst>
          </p:cNvPr>
          <p:cNvSpPr>
            <a:spLocks noGrp="1"/>
          </p:cNvSpPr>
          <p:nvPr>
            <p:ph type="title"/>
          </p:nvPr>
        </p:nvSpPr>
        <p:spPr>
          <a:xfrm>
            <a:off x="2089072" y="481567"/>
            <a:ext cx="8911687" cy="796727"/>
          </a:xfrm>
        </p:spPr>
        <p:txBody>
          <a:bodyPr>
            <a:normAutofit/>
          </a:bodyPr>
          <a:lstStyle/>
          <a:p>
            <a:r>
              <a:rPr lang="en-US" sz="4400" dirty="0"/>
              <a:t>Setting slide size: PowerPoint</a:t>
            </a:r>
          </a:p>
        </p:txBody>
      </p:sp>
      <p:pic>
        <p:nvPicPr>
          <p:cNvPr id="7" name="Picture 6" descr="Screenshot of PowerPoint screen showing location Slide Size options within Design tab.">
            <a:extLst>
              <a:ext uri="{FF2B5EF4-FFF2-40B4-BE49-F238E27FC236}">
                <a16:creationId xmlns:a16="http://schemas.microsoft.com/office/drawing/2014/main" id="{A26BF24C-01A1-88AD-3A29-D01A11C262D0}"/>
              </a:ext>
            </a:extLst>
          </p:cNvPr>
          <p:cNvPicPr>
            <a:picLocks noChangeAspect="1"/>
          </p:cNvPicPr>
          <p:nvPr/>
        </p:nvPicPr>
        <p:blipFill>
          <a:blip r:embed="rId3"/>
          <a:stretch>
            <a:fillRect/>
          </a:stretch>
        </p:blipFill>
        <p:spPr>
          <a:xfrm>
            <a:off x="330280" y="1671859"/>
            <a:ext cx="6476369" cy="4072429"/>
          </a:xfrm>
          <a:prstGeom prst="rect">
            <a:avLst/>
          </a:prstGeom>
        </p:spPr>
      </p:pic>
      <p:pic>
        <p:nvPicPr>
          <p:cNvPr id="10" name="Picture 9" descr="Screenshot of slide size setting options, showing a custom size with width set to 48&quot; and height at 36&quot;.">
            <a:extLst>
              <a:ext uri="{FF2B5EF4-FFF2-40B4-BE49-F238E27FC236}">
                <a16:creationId xmlns:a16="http://schemas.microsoft.com/office/drawing/2014/main" id="{426E76F8-9BB3-8DB1-A2F1-72DD1491C9FE}"/>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1944461" y="4643043"/>
            <a:ext cx="3409524" cy="1904762"/>
          </a:xfrm>
          <a:prstGeom prst="rect">
            <a:avLst/>
          </a:prstGeom>
          <a:ln>
            <a:solidFill>
              <a:schemeClr val="tx1"/>
            </a:solidFill>
          </a:ln>
        </p:spPr>
      </p:pic>
      <p:sp>
        <p:nvSpPr>
          <p:cNvPr id="8" name="Arrow: Down 7" descr="arrow indicating &quot;Custom slide size&quot;">
            <a:extLst>
              <a:ext uri="{FF2B5EF4-FFF2-40B4-BE49-F238E27FC236}">
                <a16:creationId xmlns:a16="http://schemas.microsoft.com/office/drawing/2014/main" id="{A8DECE12-060A-FC00-18BC-30AB8E70549B}"/>
              </a:ext>
            </a:extLst>
          </p:cNvPr>
          <p:cNvSpPr/>
          <p:nvPr/>
        </p:nvSpPr>
        <p:spPr>
          <a:xfrm rot="10800000">
            <a:off x="5030788" y="3302391"/>
            <a:ext cx="709127" cy="1068355"/>
          </a:xfrm>
          <a:prstGeom prst="downArrow">
            <a:avLst/>
          </a:prstGeom>
          <a:solidFill>
            <a:srgbClr val="A5301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852F7CF-C72F-9057-A6E6-8CC2673C55F4}"/>
              </a:ext>
            </a:extLst>
          </p:cNvPr>
          <p:cNvSpPr>
            <a:spLocks noGrp="1"/>
          </p:cNvSpPr>
          <p:nvPr>
            <p:ph idx="1"/>
          </p:nvPr>
        </p:nvSpPr>
        <p:spPr>
          <a:xfrm>
            <a:off x="6806649" y="1671859"/>
            <a:ext cx="4862188" cy="4562031"/>
          </a:xfrm>
        </p:spPr>
        <p:txBody>
          <a:bodyPr/>
          <a:lstStyle/>
          <a:p>
            <a:r>
              <a:rPr lang="en-US" sz="2600" dirty="0"/>
              <a:t>Select "Design" tab in top toolbar ribbon</a:t>
            </a:r>
          </a:p>
          <a:p>
            <a:r>
              <a:rPr lang="en-US" sz="2600" dirty="0"/>
              <a:t>Select "Slide Size" on the right of the toolbar</a:t>
            </a:r>
          </a:p>
          <a:p>
            <a:r>
              <a:rPr lang="en-US" sz="2600" dirty="0"/>
              <a:t>Select "Page Setup..." from dropdown menu</a:t>
            </a:r>
          </a:p>
          <a:p>
            <a:r>
              <a:rPr lang="en-US" sz="2600" dirty="0"/>
              <a:t>Type new dimensions in pop-up window and select "OK“</a:t>
            </a:r>
          </a:p>
          <a:p>
            <a:r>
              <a:rPr lang="en-US" sz="2600" dirty="0"/>
              <a:t>Maximum size is 56 inches.</a:t>
            </a:r>
          </a:p>
          <a:p>
            <a:endParaRPr lang="en-US" dirty="0"/>
          </a:p>
        </p:txBody>
      </p:sp>
    </p:spTree>
    <p:extLst>
      <p:ext uri="{BB962C8B-B14F-4D97-AF65-F5344CB8AC3E}">
        <p14:creationId xmlns:p14="http://schemas.microsoft.com/office/powerpoint/2010/main" val="8337998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Adobe Express">
            <a:extLst>
              <a:ext uri="{FF2B5EF4-FFF2-40B4-BE49-F238E27FC236}">
                <a16:creationId xmlns:a16="http://schemas.microsoft.com/office/drawing/2014/main" id="{B7C01967-6D7E-B5A0-32A6-0D7CF1E739ED}"/>
              </a:ext>
            </a:extLst>
          </p:cNvPr>
          <p:cNvSpPr>
            <a:spLocks noGrp="1"/>
          </p:cNvSpPr>
          <p:nvPr>
            <p:ph type="title"/>
          </p:nvPr>
        </p:nvSpPr>
        <p:spPr/>
        <p:txBody>
          <a:bodyPr/>
          <a:lstStyle/>
          <a:p>
            <a:r>
              <a:rPr lang="en-US" dirty="0"/>
              <a:t>Adobe Express</a:t>
            </a:r>
          </a:p>
        </p:txBody>
      </p:sp>
      <p:sp>
        <p:nvSpPr>
          <p:cNvPr id="3" name="Content Placeholder 2">
            <a:extLst>
              <a:ext uri="{FF2B5EF4-FFF2-40B4-BE49-F238E27FC236}">
                <a16:creationId xmlns:a16="http://schemas.microsoft.com/office/drawing/2014/main" id="{BCC47989-FBA8-E031-4A61-B326AF6C12DF}"/>
              </a:ext>
            </a:extLst>
          </p:cNvPr>
          <p:cNvSpPr>
            <a:spLocks noGrp="1"/>
          </p:cNvSpPr>
          <p:nvPr>
            <p:ph idx="1"/>
          </p:nvPr>
        </p:nvSpPr>
        <p:spPr>
          <a:xfrm>
            <a:off x="2589212" y="1373945"/>
            <a:ext cx="8915400" cy="4253132"/>
          </a:xfrm>
        </p:spPr>
        <p:txBody>
          <a:bodyPr>
            <a:normAutofit/>
          </a:bodyPr>
          <a:lstStyle/>
          <a:p>
            <a:r>
              <a:rPr lang="en-US" sz="2600" dirty="0"/>
              <a:t>LSUHSC has seats available to students for Adobe Express. Contact your schools IT supporters for access.</a:t>
            </a:r>
          </a:p>
          <a:p>
            <a:r>
              <a:rPr lang="en-US" sz="2600" dirty="0"/>
              <a:t>Access in browser at: </a:t>
            </a:r>
            <a:r>
              <a:rPr lang="en-US" sz="2600" dirty="0">
                <a:solidFill>
                  <a:srgbClr val="002060"/>
                </a:solidFill>
                <a:hlinkClick r:id="rId2">
                  <a:extLst>
                    <a:ext uri="{A12FA001-AC4F-418D-AE19-62706E023703}">
                      <ahyp:hlinkClr xmlns:ahyp="http://schemas.microsoft.com/office/drawing/2018/hyperlinkcolor" val="tx"/>
                    </a:ext>
                  </a:extLst>
                </a:hlinkClick>
              </a:rPr>
              <a:t>https://new.express.adobe.com/</a:t>
            </a:r>
            <a:endParaRPr lang="en-US" sz="2600" dirty="0">
              <a:solidFill>
                <a:srgbClr val="002060"/>
              </a:solidFill>
            </a:endParaRPr>
          </a:p>
          <a:p>
            <a:r>
              <a:rPr lang="en-US" sz="2600" dirty="0"/>
              <a:t>Maximum size is 48 inches.</a:t>
            </a:r>
          </a:p>
          <a:p>
            <a:r>
              <a:rPr lang="en-US" sz="2600" dirty="0"/>
              <a:t>Includes handy tools like QR code generator.</a:t>
            </a:r>
          </a:p>
          <a:p>
            <a:r>
              <a:rPr lang="en-US" sz="2600" dirty="0"/>
              <a:t>Easy to export posters as PDFs.</a:t>
            </a:r>
          </a:p>
        </p:txBody>
      </p:sp>
    </p:spTree>
    <p:extLst>
      <p:ext uri="{BB962C8B-B14F-4D97-AF65-F5344CB8AC3E}">
        <p14:creationId xmlns:p14="http://schemas.microsoft.com/office/powerpoint/2010/main" val="1174599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Setting poster size: Adobe Express">
            <a:extLst>
              <a:ext uri="{FF2B5EF4-FFF2-40B4-BE49-F238E27FC236}">
                <a16:creationId xmlns:a16="http://schemas.microsoft.com/office/drawing/2014/main" id="{2B4B05CD-E375-803A-CA24-4794C9D4A3A2}"/>
              </a:ext>
              <a:ext uri="{C183D7F6-B498-43B3-948B-1728B52AA6E4}">
                <adec:decorative xmlns:adec="http://schemas.microsoft.com/office/drawing/2017/decorative" val="0"/>
              </a:ext>
            </a:extLst>
          </p:cNvPr>
          <p:cNvSpPr>
            <a:spLocks noGrp="1"/>
          </p:cNvSpPr>
          <p:nvPr>
            <p:ph type="title"/>
          </p:nvPr>
        </p:nvSpPr>
        <p:spPr>
          <a:xfrm>
            <a:off x="1918547" y="400176"/>
            <a:ext cx="9524342" cy="712321"/>
          </a:xfrm>
        </p:spPr>
        <p:txBody>
          <a:bodyPr>
            <a:noAutofit/>
          </a:bodyPr>
          <a:lstStyle/>
          <a:p>
            <a:r>
              <a:rPr lang="en-US" sz="4400" dirty="0"/>
              <a:t>Setting poster size: Adobe Express</a:t>
            </a:r>
          </a:p>
        </p:txBody>
      </p:sp>
      <p:pic>
        <p:nvPicPr>
          <p:cNvPr id="7" name="Picture 6" descr="Screenshot of Adobe Express with arrows showing Resize menu and fields to adjust width and height.">
            <a:extLst>
              <a:ext uri="{FF2B5EF4-FFF2-40B4-BE49-F238E27FC236}">
                <a16:creationId xmlns:a16="http://schemas.microsoft.com/office/drawing/2014/main" id="{2EBA1607-DF5E-6799-073F-9F237A214A7C}"/>
              </a:ext>
            </a:extLst>
          </p:cNvPr>
          <p:cNvPicPr>
            <a:picLocks noChangeAspect="1"/>
          </p:cNvPicPr>
          <p:nvPr/>
        </p:nvPicPr>
        <p:blipFill>
          <a:blip r:embed="rId2"/>
          <a:stretch>
            <a:fillRect/>
          </a:stretch>
        </p:blipFill>
        <p:spPr>
          <a:xfrm>
            <a:off x="442784" y="1231905"/>
            <a:ext cx="6237934" cy="5282679"/>
          </a:xfrm>
          <a:prstGeom prst="rect">
            <a:avLst/>
          </a:prstGeom>
        </p:spPr>
      </p:pic>
      <p:sp>
        <p:nvSpPr>
          <p:cNvPr id="9" name="Arrow: Down 8" descr="arrow indicating slide size options&#10;">
            <a:extLst>
              <a:ext uri="{FF2B5EF4-FFF2-40B4-BE49-F238E27FC236}">
                <a16:creationId xmlns:a16="http://schemas.microsoft.com/office/drawing/2014/main" id="{36A2E21F-845D-8D6A-0542-39BFB5315830}"/>
              </a:ext>
            </a:extLst>
          </p:cNvPr>
          <p:cNvSpPr/>
          <p:nvPr/>
        </p:nvSpPr>
        <p:spPr>
          <a:xfrm rot="2389794">
            <a:off x="1664711" y="1590216"/>
            <a:ext cx="634481" cy="1082351"/>
          </a:xfrm>
          <a:prstGeom prst="downArrow">
            <a:avLst/>
          </a:prstGeom>
          <a:solidFill>
            <a:srgbClr val="A530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Down 7" descr="arrow indicating resize menu">
            <a:extLst>
              <a:ext uri="{FF2B5EF4-FFF2-40B4-BE49-F238E27FC236}">
                <a16:creationId xmlns:a16="http://schemas.microsoft.com/office/drawing/2014/main" id="{FB4A34E4-BFD7-B14B-5772-105843C652ED}"/>
              </a:ext>
            </a:extLst>
          </p:cNvPr>
          <p:cNvSpPr/>
          <p:nvPr/>
        </p:nvSpPr>
        <p:spPr>
          <a:xfrm rot="10800000">
            <a:off x="4701625" y="2084889"/>
            <a:ext cx="634481" cy="1082351"/>
          </a:xfrm>
          <a:prstGeom prst="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858ACF9-78EE-5919-D3F6-0B6BF3AFB3B2}"/>
              </a:ext>
            </a:extLst>
          </p:cNvPr>
          <p:cNvSpPr>
            <a:spLocks noGrp="1"/>
          </p:cNvSpPr>
          <p:nvPr>
            <p:ph idx="1"/>
          </p:nvPr>
        </p:nvSpPr>
        <p:spPr>
          <a:xfrm>
            <a:off x="6869340" y="1512600"/>
            <a:ext cx="4879876" cy="4721290"/>
          </a:xfrm>
        </p:spPr>
        <p:txBody>
          <a:bodyPr>
            <a:normAutofit/>
          </a:bodyPr>
          <a:lstStyle/>
          <a:p>
            <a:r>
              <a:rPr lang="en-US" sz="2600" dirty="0"/>
              <a:t>Create a blank document or open an existing template.</a:t>
            </a:r>
          </a:p>
          <a:p>
            <a:r>
              <a:rPr lang="en-US" sz="2600" dirty="0"/>
              <a:t>Click on “Resize” above the document.</a:t>
            </a:r>
          </a:p>
          <a:p>
            <a:r>
              <a:rPr lang="en-US" sz="2600" dirty="0"/>
              <a:t>In the side panel, enter the desired dimensions OR choose from recent sizes or their list of templates.</a:t>
            </a:r>
          </a:p>
          <a:p>
            <a:endParaRPr lang="en-US" dirty="0"/>
          </a:p>
          <a:p>
            <a:endParaRPr lang="en-US" dirty="0"/>
          </a:p>
        </p:txBody>
      </p:sp>
    </p:spTree>
    <p:extLst>
      <p:ext uri="{BB962C8B-B14F-4D97-AF65-F5344CB8AC3E}">
        <p14:creationId xmlns:p14="http://schemas.microsoft.com/office/powerpoint/2010/main" val="1529580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EFACA-26D3-6FE4-E397-4ECCF3FCCEDD}"/>
              </a:ext>
            </a:extLst>
          </p:cNvPr>
          <p:cNvSpPr>
            <a:spLocks noGrp="1"/>
          </p:cNvSpPr>
          <p:nvPr>
            <p:ph type="title"/>
          </p:nvPr>
        </p:nvSpPr>
        <p:spPr>
          <a:xfrm>
            <a:off x="2413793" y="441230"/>
            <a:ext cx="8215531" cy="1280890"/>
          </a:xfrm>
        </p:spPr>
        <p:txBody>
          <a:bodyPr>
            <a:noAutofit/>
          </a:bodyPr>
          <a:lstStyle/>
          <a:p>
            <a:r>
              <a:rPr lang="en-US" sz="4400" dirty="0">
                <a:solidFill>
                  <a:schemeClr val="tx1"/>
                </a:solidFill>
              </a:rPr>
              <a:t>Text and Graphics</a:t>
            </a:r>
          </a:p>
        </p:txBody>
      </p:sp>
      <p:sp>
        <p:nvSpPr>
          <p:cNvPr id="3" name="Content Placeholder 2">
            <a:extLst>
              <a:ext uri="{FF2B5EF4-FFF2-40B4-BE49-F238E27FC236}">
                <a16:creationId xmlns:a16="http://schemas.microsoft.com/office/drawing/2014/main" id="{FFDB0A6E-9F92-E48D-435D-B22787D53616}"/>
              </a:ext>
            </a:extLst>
          </p:cNvPr>
          <p:cNvSpPr>
            <a:spLocks noGrp="1"/>
          </p:cNvSpPr>
          <p:nvPr>
            <p:ph idx="1"/>
          </p:nvPr>
        </p:nvSpPr>
        <p:spPr>
          <a:xfrm>
            <a:off x="2261053" y="1266963"/>
            <a:ext cx="9220189" cy="3745231"/>
          </a:xfrm>
        </p:spPr>
        <p:txBody>
          <a:bodyPr>
            <a:normAutofit fontScale="92500"/>
          </a:bodyPr>
          <a:lstStyle/>
          <a:p>
            <a:r>
              <a:rPr lang="en-US" sz="2400" dirty="0">
                <a:solidFill>
                  <a:schemeClr val="tx1"/>
                </a:solidFill>
              </a:rPr>
              <a:t>Use a font size of 20 for readability.</a:t>
            </a:r>
          </a:p>
          <a:p>
            <a:r>
              <a:rPr lang="en-US" sz="2400" dirty="0">
                <a:solidFill>
                  <a:schemeClr val="tx1"/>
                </a:solidFill>
              </a:rPr>
              <a:t>Incorporate charts, graphs, and images for visual interest and to break up large blocks of text.</a:t>
            </a:r>
          </a:p>
          <a:p>
            <a:pPr marL="0" indent="0" algn="ctr">
              <a:buNone/>
            </a:pPr>
            <a:r>
              <a:rPr lang="en-US" sz="4000" b="1" dirty="0">
                <a:solidFill>
                  <a:schemeClr val="tx1"/>
                </a:solidFill>
              </a:rPr>
              <a:t>BUT</a:t>
            </a:r>
          </a:p>
          <a:p>
            <a:r>
              <a:rPr lang="en-US" sz="2400" dirty="0">
                <a:solidFill>
                  <a:schemeClr val="tx1"/>
                </a:solidFill>
              </a:rPr>
              <a:t>Make sure these graphics are high quality, even required logos.</a:t>
            </a:r>
          </a:p>
          <a:p>
            <a:r>
              <a:rPr lang="en-US" sz="2400" dirty="0">
                <a:solidFill>
                  <a:schemeClr val="tx1"/>
                </a:solidFill>
              </a:rPr>
              <a:t>Do NOT use screenshots of images.</a:t>
            </a:r>
          </a:p>
          <a:p>
            <a:r>
              <a:rPr lang="en-US" sz="2400" dirty="0">
                <a:solidFill>
                  <a:schemeClr val="tx1"/>
                </a:solidFill>
              </a:rPr>
              <a:t>Use 300 dpi when saving images as much as possible.</a:t>
            </a:r>
          </a:p>
          <a:p>
            <a:pPr marL="0" indent="0">
              <a:buNone/>
            </a:pPr>
            <a:r>
              <a:rPr lang="en-US" dirty="0"/>
              <a:t> </a:t>
            </a:r>
          </a:p>
        </p:txBody>
      </p:sp>
      <p:pic>
        <p:nvPicPr>
          <p:cNvPr id="7" name="Picture 6" descr="Screenshot showing LSUHSC-NO logo. this version is noticeably blurred.">
            <a:extLst>
              <a:ext uri="{FF2B5EF4-FFF2-40B4-BE49-F238E27FC236}">
                <a16:creationId xmlns:a16="http://schemas.microsoft.com/office/drawing/2014/main" id="{1FBFB1D0-6373-B5EA-BFC1-35DA86CB2DC7}"/>
              </a:ext>
            </a:extLst>
          </p:cNvPr>
          <p:cNvPicPr>
            <a:picLocks noChangeAspect="1"/>
          </p:cNvPicPr>
          <p:nvPr/>
        </p:nvPicPr>
        <p:blipFill>
          <a:blip r:embed="rId2"/>
          <a:stretch>
            <a:fillRect/>
          </a:stretch>
        </p:blipFill>
        <p:spPr>
          <a:xfrm>
            <a:off x="1848251" y="4637835"/>
            <a:ext cx="4247749" cy="1890689"/>
          </a:xfrm>
          <a:prstGeom prst="rect">
            <a:avLst/>
          </a:prstGeom>
        </p:spPr>
      </p:pic>
      <p:pic>
        <p:nvPicPr>
          <p:cNvPr id="11" name="Picture 10" descr="Screenshot showing LSUHSC-NO logo. this version is sharp and clear.">
            <a:extLst>
              <a:ext uri="{FF2B5EF4-FFF2-40B4-BE49-F238E27FC236}">
                <a16:creationId xmlns:a16="http://schemas.microsoft.com/office/drawing/2014/main" id="{4D8EA624-B3B3-0A29-8A42-A82A5BE9BB6A}"/>
              </a:ext>
            </a:extLst>
          </p:cNvPr>
          <p:cNvPicPr>
            <a:picLocks noChangeAspect="1"/>
          </p:cNvPicPr>
          <p:nvPr/>
        </p:nvPicPr>
        <p:blipFill>
          <a:blip r:embed="rId3"/>
          <a:stretch>
            <a:fillRect/>
          </a:stretch>
        </p:blipFill>
        <p:spPr>
          <a:xfrm>
            <a:off x="6871493" y="4637835"/>
            <a:ext cx="4609749" cy="1906404"/>
          </a:xfrm>
          <a:prstGeom prst="rect">
            <a:avLst/>
          </a:prstGeom>
        </p:spPr>
      </p:pic>
    </p:spTree>
    <p:extLst>
      <p:ext uri="{BB962C8B-B14F-4D97-AF65-F5344CB8AC3E}">
        <p14:creationId xmlns:p14="http://schemas.microsoft.com/office/powerpoint/2010/main" val="3865251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8847C-41C6-8BD1-D2C0-FE70D8E62F89}"/>
              </a:ext>
            </a:extLst>
          </p:cNvPr>
          <p:cNvSpPr>
            <a:spLocks noGrp="1"/>
          </p:cNvSpPr>
          <p:nvPr>
            <p:ph type="title"/>
          </p:nvPr>
        </p:nvSpPr>
        <p:spPr>
          <a:xfrm>
            <a:off x="1589649" y="475488"/>
            <a:ext cx="8911687" cy="1280890"/>
          </a:xfrm>
        </p:spPr>
        <p:txBody>
          <a:bodyPr>
            <a:normAutofit/>
          </a:bodyPr>
          <a:lstStyle/>
          <a:p>
            <a:r>
              <a:rPr lang="en-US" sz="4400" dirty="0">
                <a:solidFill>
                  <a:schemeClr val="tx1"/>
                </a:solidFill>
              </a:rPr>
              <a:t>On Color</a:t>
            </a:r>
          </a:p>
        </p:txBody>
      </p:sp>
      <p:sp>
        <p:nvSpPr>
          <p:cNvPr id="3" name="Content Placeholder 2">
            <a:extLst>
              <a:ext uri="{FF2B5EF4-FFF2-40B4-BE49-F238E27FC236}">
                <a16:creationId xmlns:a16="http://schemas.microsoft.com/office/drawing/2014/main" id="{65583127-A192-767F-CF38-93500FEA6D7F}"/>
              </a:ext>
            </a:extLst>
          </p:cNvPr>
          <p:cNvSpPr>
            <a:spLocks noGrp="1"/>
          </p:cNvSpPr>
          <p:nvPr>
            <p:ph idx="1"/>
          </p:nvPr>
        </p:nvSpPr>
        <p:spPr>
          <a:xfrm>
            <a:off x="1477108" y="1236419"/>
            <a:ext cx="10714892" cy="2559204"/>
          </a:xfrm>
        </p:spPr>
        <p:txBody>
          <a:bodyPr>
            <a:normAutofit fontScale="62500" lnSpcReduction="20000"/>
          </a:bodyPr>
          <a:lstStyle/>
          <a:p>
            <a:r>
              <a:rPr lang="en-US" sz="4000" dirty="0">
                <a:solidFill>
                  <a:schemeClr val="tx1"/>
                </a:solidFill>
              </a:rPr>
              <a:t>Use high contrast colors for readability.</a:t>
            </a:r>
          </a:p>
          <a:p>
            <a:pPr lvl="1"/>
            <a:r>
              <a:rPr lang="en-US" sz="3800" b="1" dirty="0">
                <a:solidFill>
                  <a:schemeClr val="tx1"/>
                </a:solidFill>
              </a:rPr>
              <a:t>Hue</a:t>
            </a:r>
            <a:r>
              <a:rPr lang="en-US" sz="3800" dirty="0">
                <a:solidFill>
                  <a:schemeClr val="tx1"/>
                </a:solidFill>
              </a:rPr>
              <a:t> – describes the color itself: red, yellow, green, etc.</a:t>
            </a:r>
          </a:p>
          <a:p>
            <a:pPr lvl="1"/>
            <a:r>
              <a:rPr lang="en-US" sz="3800" b="1" dirty="0">
                <a:solidFill>
                  <a:schemeClr val="tx1"/>
                </a:solidFill>
              </a:rPr>
              <a:t>Value</a:t>
            </a:r>
            <a:r>
              <a:rPr lang="en-US" sz="3800" dirty="0">
                <a:solidFill>
                  <a:schemeClr val="tx1"/>
                </a:solidFill>
              </a:rPr>
              <a:t> – describes a color’s relative lightness or darkness.</a:t>
            </a:r>
          </a:p>
          <a:p>
            <a:pPr lvl="1"/>
            <a:r>
              <a:rPr lang="en-US" sz="3800" b="1" dirty="0">
                <a:solidFill>
                  <a:schemeClr val="tx1"/>
                </a:solidFill>
              </a:rPr>
              <a:t>Saturation</a:t>
            </a:r>
            <a:r>
              <a:rPr lang="en-US" sz="3800" dirty="0">
                <a:solidFill>
                  <a:schemeClr val="tx1"/>
                </a:solidFill>
              </a:rPr>
              <a:t> – refers to the purity or vividness of a color (sometimes described as Intensity or Chroma)</a:t>
            </a:r>
          </a:p>
          <a:p>
            <a:r>
              <a:rPr lang="en-US" sz="4000" dirty="0">
                <a:solidFill>
                  <a:schemeClr val="tx1"/>
                </a:solidFill>
              </a:rPr>
              <a:t>Example 1: different hue and saturation, but similar value.</a:t>
            </a:r>
          </a:p>
          <a:p>
            <a:endParaRPr lang="en-US" sz="4000" dirty="0">
              <a:solidFill>
                <a:schemeClr val="tx1"/>
              </a:solidFill>
            </a:endParaRPr>
          </a:p>
          <a:p>
            <a:pPr lvl="1"/>
            <a:endParaRPr lang="en-US" sz="1800" dirty="0"/>
          </a:p>
          <a:p>
            <a:endParaRPr lang="en-US" sz="2000" dirty="0"/>
          </a:p>
          <a:p>
            <a:endParaRPr lang="en-US" dirty="0"/>
          </a:p>
        </p:txBody>
      </p:sp>
      <p:pic>
        <p:nvPicPr>
          <p:cNvPr id="4" name="Picture 3" descr="Image showing the words &quot;color contrast.&quot; This version is a bright green text on a bright magenta background. It is difficult to read.">
            <a:extLst>
              <a:ext uri="{FF2B5EF4-FFF2-40B4-BE49-F238E27FC236}">
                <a16:creationId xmlns:a16="http://schemas.microsoft.com/office/drawing/2014/main" id="{8A80BDE4-7705-B72B-FFFA-4B77313FBBAF}"/>
              </a:ext>
            </a:extLst>
          </p:cNvPr>
          <p:cNvPicPr>
            <a:picLocks noChangeAspect="1"/>
          </p:cNvPicPr>
          <p:nvPr/>
        </p:nvPicPr>
        <p:blipFill rotWithShape="1">
          <a:blip r:embed="rId2"/>
          <a:srcRect t="19017" r="868" b="12755"/>
          <a:stretch/>
        </p:blipFill>
        <p:spPr>
          <a:xfrm>
            <a:off x="3057513" y="3760227"/>
            <a:ext cx="2746412" cy="638265"/>
          </a:xfrm>
          <a:prstGeom prst="rect">
            <a:avLst/>
          </a:prstGeom>
        </p:spPr>
      </p:pic>
      <p:sp>
        <p:nvSpPr>
          <p:cNvPr id="6" name="TextBox 5">
            <a:extLst>
              <a:ext uri="{FF2B5EF4-FFF2-40B4-BE49-F238E27FC236}">
                <a16:creationId xmlns:a16="http://schemas.microsoft.com/office/drawing/2014/main" id="{DEC166A0-C6AF-BAF0-4AF4-77D41004538D}"/>
              </a:ext>
            </a:extLst>
          </p:cNvPr>
          <p:cNvSpPr txBox="1"/>
          <p:nvPr/>
        </p:nvSpPr>
        <p:spPr>
          <a:xfrm>
            <a:off x="1485287" y="4497259"/>
            <a:ext cx="8637277" cy="1708160"/>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r>
              <a:rPr kumimoji="0" lang="en-US" sz="2500" b="0" i="0" u="none" strike="noStrike" kern="1200" cap="none" spc="0" normalizeH="0" baseline="0" noProof="0" dirty="0">
                <a:ln>
                  <a:noFill/>
                </a:ln>
                <a:solidFill>
                  <a:prstClr val="black"/>
                </a:solidFill>
                <a:effectLst/>
                <a:uLnTx/>
                <a:uFillTx/>
                <a:latin typeface="Century Gothic" panose="020B0502020202020204"/>
                <a:ea typeface="+mn-ea"/>
                <a:cs typeface="+mn-cs"/>
              </a:rPr>
              <a:t>Example 2: different hue, saturation, AND value.</a:t>
            </a:r>
          </a:p>
          <a:p>
            <a:pPr marL="285750" indent="-285750">
              <a:buFont typeface="Arial" panose="020B0604020202020204" pitchFamily="34" charset="0"/>
              <a:buChar char="•"/>
            </a:pPr>
            <a:endParaRPr lang="en-US" sz="2600" dirty="0"/>
          </a:p>
          <a:p>
            <a:endParaRPr lang="en-US" dirty="0"/>
          </a:p>
          <a:p>
            <a:endParaRPr lang="en-US" dirty="0"/>
          </a:p>
          <a:p>
            <a:endParaRPr lang="en-US" dirty="0"/>
          </a:p>
        </p:txBody>
      </p:sp>
      <p:pic>
        <p:nvPicPr>
          <p:cNvPr id="5" name="Picture 4" descr="Image showing the words &quot;color contrast.&quot; This version is a dark green text on a pink background. It is easier to read.">
            <a:extLst>
              <a:ext uri="{FF2B5EF4-FFF2-40B4-BE49-F238E27FC236}">
                <a16:creationId xmlns:a16="http://schemas.microsoft.com/office/drawing/2014/main" id="{3A9DA8A0-EDDB-D230-9EBE-C93391BFDFE3}"/>
              </a:ext>
            </a:extLst>
          </p:cNvPr>
          <p:cNvPicPr>
            <a:picLocks noChangeAspect="1"/>
          </p:cNvPicPr>
          <p:nvPr/>
        </p:nvPicPr>
        <p:blipFill>
          <a:blip r:embed="rId3"/>
          <a:stretch>
            <a:fillRect/>
          </a:stretch>
        </p:blipFill>
        <p:spPr>
          <a:xfrm>
            <a:off x="3057514" y="5101622"/>
            <a:ext cx="2886478" cy="638264"/>
          </a:xfrm>
          <a:prstGeom prst="rect">
            <a:avLst/>
          </a:prstGeom>
        </p:spPr>
      </p:pic>
      <p:sp>
        <p:nvSpPr>
          <p:cNvPr id="7" name="TextBox 6">
            <a:extLst>
              <a:ext uri="{FF2B5EF4-FFF2-40B4-BE49-F238E27FC236}">
                <a16:creationId xmlns:a16="http://schemas.microsoft.com/office/drawing/2014/main" id="{BC1518FD-EB7A-2ACE-F49B-1804EB603853}"/>
              </a:ext>
            </a:extLst>
          </p:cNvPr>
          <p:cNvSpPr txBox="1"/>
          <p:nvPr/>
        </p:nvSpPr>
        <p:spPr>
          <a:xfrm>
            <a:off x="2554467" y="6359953"/>
            <a:ext cx="7568097" cy="807913"/>
          </a:xfrm>
          <a:prstGeom prst="rect">
            <a:avLst/>
          </a:prstGeom>
          <a:noFill/>
        </p:spPr>
        <p:txBody>
          <a:bodyPr wrap="none" rtlCol="0">
            <a:spAutoFit/>
          </a:bodyPr>
          <a:lstStyle/>
          <a:p>
            <a:r>
              <a:rPr lang="en-US" dirty="0"/>
              <a:t>Check your work: </a:t>
            </a:r>
            <a:r>
              <a:rPr lang="en-US" u="sng" dirty="0">
                <a:hlinkClick r:id="rId4">
                  <a:extLst>
                    <a:ext uri="{A12FA001-AC4F-418D-AE19-62706E023703}">
                      <ahyp:hlinkClr xmlns:ahyp="http://schemas.microsoft.com/office/drawing/2018/hyperlinkcolor" val="tx"/>
                    </a:ext>
                  </a:extLst>
                </a:hlinkClick>
              </a:rPr>
              <a:t>https://webaim.org/resources/contrastchecker/</a:t>
            </a:r>
            <a:endParaRPr lang="en-US" dirty="0"/>
          </a:p>
          <a:p>
            <a:endParaRPr lang="en-US" sz="1050" dirty="0"/>
          </a:p>
          <a:p>
            <a:endParaRPr lang="en-US" dirty="0"/>
          </a:p>
        </p:txBody>
      </p:sp>
    </p:spTree>
    <p:extLst>
      <p:ext uri="{BB962C8B-B14F-4D97-AF65-F5344CB8AC3E}">
        <p14:creationId xmlns:p14="http://schemas.microsoft.com/office/powerpoint/2010/main" val="3111565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3A65A-111A-2FFA-8779-13CE0BFAD796}"/>
              </a:ext>
            </a:extLst>
          </p:cNvPr>
          <p:cNvSpPr>
            <a:spLocks noGrp="1"/>
          </p:cNvSpPr>
          <p:nvPr>
            <p:ph type="title"/>
          </p:nvPr>
        </p:nvSpPr>
        <p:spPr>
          <a:xfrm>
            <a:off x="1941342" y="451674"/>
            <a:ext cx="8911687" cy="1113250"/>
          </a:xfrm>
        </p:spPr>
        <p:txBody>
          <a:bodyPr>
            <a:noAutofit/>
          </a:bodyPr>
          <a:lstStyle/>
          <a:p>
            <a:r>
              <a:rPr lang="en-US" sz="4400" dirty="0">
                <a:solidFill>
                  <a:schemeClr val="tx1"/>
                </a:solidFill>
              </a:rPr>
              <a:t>Design for accessibility</a:t>
            </a:r>
            <a:br>
              <a:rPr lang="en-US" sz="4400" dirty="0">
                <a:solidFill>
                  <a:schemeClr val="tx1"/>
                </a:solidFill>
              </a:rPr>
            </a:br>
            <a:r>
              <a:rPr lang="en-US" sz="4400" dirty="0">
                <a:solidFill>
                  <a:schemeClr val="tx1"/>
                </a:solidFill>
              </a:rPr>
              <a:t>(Print version)</a:t>
            </a:r>
          </a:p>
        </p:txBody>
      </p:sp>
      <p:sp>
        <p:nvSpPr>
          <p:cNvPr id="3" name="Content Placeholder 2">
            <a:extLst>
              <a:ext uri="{FF2B5EF4-FFF2-40B4-BE49-F238E27FC236}">
                <a16:creationId xmlns:a16="http://schemas.microsoft.com/office/drawing/2014/main" id="{A9397C77-C4A0-908C-F423-83CDA4BDBD88}"/>
              </a:ext>
            </a:extLst>
          </p:cNvPr>
          <p:cNvSpPr>
            <a:spLocks noGrp="1"/>
          </p:cNvSpPr>
          <p:nvPr>
            <p:ph idx="1"/>
          </p:nvPr>
        </p:nvSpPr>
        <p:spPr>
          <a:xfrm>
            <a:off x="1659988" y="1849902"/>
            <a:ext cx="10002130" cy="5507502"/>
          </a:xfrm>
        </p:spPr>
        <p:txBody>
          <a:bodyPr>
            <a:normAutofit/>
          </a:bodyPr>
          <a:lstStyle/>
          <a:p>
            <a:r>
              <a:rPr lang="en-US" sz="2200" dirty="0">
                <a:solidFill>
                  <a:schemeClr val="tx1"/>
                </a:solidFill>
              </a:rPr>
              <a:t>Use sans serif fonts such as Helvetica, Arial, or Verdana.</a:t>
            </a:r>
          </a:p>
          <a:p>
            <a:r>
              <a:rPr lang="en-US" sz="2200" dirty="0">
                <a:solidFill>
                  <a:schemeClr val="tx1"/>
                </a:solidFill>
              </a:rPr>
              <a:t>Use contrasting colors (white text on dark background or dark text on a light background)Larger text – at least 20-point font.</a:t>
            </a:r>
          </a:p>
          <a:p>
            <a:r>
              <a:rPr lang="en-US" sz="2200" dirty="0">
                <a:solidFill>
                  <a:schemeClr val="tx1"/>
                </a:solidFill>
              </a:rPr>
              <a:t>Use between 1.2 and 2.0 line spacing.</a:t>
            </a:r>
          </a:p>
          <a:p>
            <a:r>
              <a:rPr lang="en-US" sz="2200" dirty="0">
                <a:solidFill>
                  <a:schemeClr val="tx1"/>
                </a:solidFill>
              </a:rPr>
              <a:t>Use plain language. See </a:t>
            </a:r>
            <a:r>
              <a:rPr lang="en-US" sz="2200" dirty="0">
                <a:solidFill>
                  <a:schemeClr val="tx1"/>
                </a:solidFill>
                <a:hlinkClick r:id="rId2">
                  <a:extLst>
                    <a:ext uri="{A12FA001-AC4F-418D-AE19-62706E023703}">
                      <ahyp:hlinkClr xmlns:ahyp="http://schemas.microsoft.com/office/drawing/2018/hyperlinkcolor" val="tx"/>
                    </a:ext>
                  </a:extLst>
                </a:hlinkClick>
              </a:rPr>
              <a:t>CDC's guidelines</a:t>
            </a:r>
            <a:r>
              <a:rPr lang="en-US" sz="2200" dirty="0">
                <a:solidFill>
                  <a:schemeClr val="tx1"/>
                </a:solidFill>
              </a:rPr>
              <a:t>.</a:t>
            </a:r>
          </a:p>
          <a:p>
            <a:r>
              <a:rPr lang="en-US" sz="2200" dirty="0">
                <a:solidFill>
                  <a:schemeClr val="tx1"/>
                </a:solidFill>
              </a:rPr>
              <a:t>If a video is included in your presentation, it must have captioning.  </a:t>
            </a:r>
          </a:p>
          <a:p>
            <a:r>
              <a:rPr lang="en-US" sz="2200" dirty="0">
                <a:solidFill>
                  <a:schemeClr val="tx1"/>
                </a:solidFill>
              </a:rPr>
              <a:t>Include a QR code for a digital version of your poster for attendees who are blind/low vision. QR codes should be at least 5”x5”.</a:t>
            </a:r>
          </a:p>
          <a:p>
            <a:pPr lvl="1"/>
            <a:r>
              <a:rPr lang="en-US" sz="2200" dirty="0">
                <a:solidFill>
                  <a:schemeClr val="tx1"/>
                </a:solidFill>
              </a:rPr>
              <a:t>Materials shared in a QR code should be screen reader accessible.</a:t>
            </a:r>
          </a:p>
          <a:p>
            <a:r>
              <a:rPr lang="en-US" sz="2200" dirty="0">
                <a:solidFill>
                  <a:schemeClr val="tx1"/>
                </a:solidFill>
              </a:rPr>
              <a:t>Do not place text over images.</a:t>
            </a:r>
          </a:p>
          <a:p>
            <a:endParaRPr lang="en-US" dirty="0"/>
          </a:p>
        </p:txBody>
      </p:sp>
      <p:sp>
        <p:nvSpPr>
          <p:cNvPr id="6" name="TextBox 5">
            <a:extLst>
              <a:ext uri="{FF2B5EF4-FFF2-40B4-BE49-F238E27FC236}">
                <a16:creationId xmlns:a16="http://schemas.microsoft.com/office/drawing/2014/main" id="{82F5918D-EA55-CA6E-14EC-CF4D5EED375F}"/>
              </a:ext>
            </a:extLst>
          </p:cNvPr>
          <p:cNvSpPr txBox="1"/>
          <p:nvPr/>
        </p:nvSpPr>
        <p:spPr>
          <a:xfrm>
            <a:off x="196948" y="6406326"/>
            <a:ext cx="12787533" cy="338554"/>
          </a:xfrm>
          <a:prstGeom prst="rect">
            <a:avLst/>
          </a:prstGeom>
          <a:noFill/>
        </p:spPr>
        <p:txBody>
          <a:bodyPr wrap="square">
            <a:spAutoFit/>
          </a:bodyPr>
          <a:lstStyle/>
          <a:p>
            <a:pPr lvl="0" defTabSz="914400" eaLnBrk="0" fontAlgn="base" hangingPunct="0">
              <a:spcBef>
                <a:spcPct val="0"/>
              </a:spcBef>
              <a:spcAft>
                <a:spcPct val="0"/>
              </a:spcAft>
            </a:pPr>
            <a:r>
              <a:rPr kumimoji="0" lang="en-US" altLang="en-US" sz="1600" b="0" i="0" u="none" strike="noStrike" cap="none" normalizeH="0" baseline="0" dirty="0">
                <a:ln>
                  <a:noFill/>
                </a:ln>
                <a:solidFill>
                  <a:schemeClr val="tx1"/>
                </a:solidFill>
                <a:effectLst/>
                <a:latin typeface="Arial" panose="020B0604020202020204" pitchFamily="34" charset="0"/>
              </a:rPr>
              <a:t>From APHA’s 2026 Annual </a:t>
            </a:r>
            <a:r>
              <a:rPr lang="en-US" altLang="en-US" sz="1600" dirty="0">
                <a:latin typeface="Arial" panose="020B0604020202020204" pitchFamily="34" charset="0"/>
              </a:rPr>
              <a:t>Meeting guidance: </a:t>
            </a:r>
            <a:r>
              <a:rPr lang="en-US" altLang="en-US" sz="1600" dirty="0">
                <a:solidFill>
                  <a:srgbClr val="002060"/>
                </a:solidFill>
                <a:latin typeface="Arial" panose="020B0604020202020204" pitchFamily="34" charset="0"/>
                <a:hlinkClick r:id="rId3">
                  <a:extLst>
                    <a:ext uri="{A12FA001-AC4F-418D-AE19-62706E023703}">
                      <ahyp:hlinkClr xmlns:ahyp="http://schemas.microsoft.com/office/drawing/2018/hyperlinkcolor" val="tx"/>
                    </a:ext>
                  </a:extLst>
                </a:hlinkClick>
              </a:rPr>
              <a:t>https://www.apha.org/events-and-meetings/annual/presenters/accessibility-guidelines</a:t>
            </a:r>
            <a:endParaRPr kumimoji="0" lang="en-US" altLang="en-US" sz="1600" b="0" i="0" u="none" strike="noStrike" cap="none" normalizeH="0" baseline="0" dirty="0">
              <a:ln>
                <a:noFill/>
              </a:ln>
              <a:solidFill>
                <a:srgbClr val="002060"/>
              </a:solidFill>
              <a:effectLst/>
              <a:latin typeface="Arial" panose="020B0604020202020204" pitchFamily="34" charset="0"/>
            </a:endParaRPr>
          </a:p>
        </p:txBody>
      </p:sp>
    </p:spTree>
    <p:extLst>
      <p:ext uri="{BB962C8B-B14F-4D97-AF65-F5344CB8AC3E}">
        <p14:creationId xmlns:p14="http://schemas.microsoft.com/office/powerpoint/2010/main" val="2002704828"/>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Wisp</Template>
  <TotalTime>449</TotalTime>
  <Words>870</Words>
  <Application>Microsoft Office PowerPoint</Application>
  <PresentationFormat>Widescreen</PresentationFormat>
  <Paragraphs>88</Paragraphs>
  <Slides>13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Aptos</vt:lpstr>
      <vt:lpstr>Arial</vt:lpstr>
      <vt:lpstr>Century Gothic</vt:lpstr>
      <vt:lpstr>Wingdings 3</vt:lpstr>
      <vt:lpstr>Wisp</vt:lpstr>
      <vt:lpstr>Research Poster Design</vt:lpstr>
      <vt:lpstr>First Steps</vt:lpstr>
      <vt:lpstr>Why not Canva?</vt:lpstr>
      <vt:lpstr>Setting slide size: PowerPoint</vt:lpstr>
      <vt:lpstr>Adobe Express</vt:lpstr>
      <vt:lpstr>Setting poster size: Adobe Express</vt:lpstr>
      <vt:lpstr>Text and Graphics</vt:lpstr>
      <vt:lpstr>On Color</vt:lpstr>
      <vt:lpstr>Design for accessibility (Print version)</vt:lpstr>
      <vt:lpstr>Convert your PowerPoint to PDF</vt:lpstr>
      <vt:lpstr>Check your work</vt:lpstr>
      <vt:lpstr>Getting your poster printed</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Poster Design 2026</dc:title>
  <dc:creator>Marye, Rowan H.</dc:creator>
  <cp:lastModifiedBy>Marye, Rowan H.</cp:lastModifiedBy>
  <cp:revision>17</cp:revision>
  <dcterms:created xsi:type="dcterms:W3CDTF">2026-03-11T16:20:17Z</dcterms:created>
  <dcterms:modified xsi:type="dcterms:W3CDTF">2026-08-26T19:11:12Z</dcterms:modified>
</cp:coreProperties>
</file>